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58" r:id="rId3"/>
    <p:sldId id="284" r:id="rId4"/>
    <p:sldId id="283" r:id="rId5"/>
    <p:sldId id="285" r:id="rId6"/>
    <p:sldId id="286" r:id="rId7"/>
    <p:sldId id="287" r:id="rId8"/>
    <p:sldId id="288" r:id="rId9"/>
    <p:sldId id="281" r:id="rId10"/>
    <p:sldId id="264" r:id="rId11"/>
    <p:sldId id="263" r:id="rId12"/>
    <p:sldId id="265" r:id="rId13"/>
    <p:sldId id="266" r:id="rId14"/>
    <p:sldId id="268" r:id="rId15"/>
    <p:sldId id="267" r:id="rId16"/>
    <p:sldId id="269" r:id="rId17"/>
    <p:sldId id="271" r:id="rId18"/>
    <p:sldId id="272" r:id="rId19"/>
    <p:sldId id="270" r:id="rId20"/>
    <p:sldId id="273" r:id="rId21"/>
    <p:sldId id="274" r:id="rId22"/>
    <p:sldId id="275" r:id="rId23"/>
    <p:sldId id="277" r:id="rId24"/>
    <p:sldId id="280" r:id="rId25"/>
    <p:sldId id="279" r:id="rId26"/>
    <p:sldId id="282" r:id="rId27"/>
    <p:sldId id="291" r:id="rId28"/>
    <p:sldId id="276" r:id="rId29"/>
    <p:sldId id="292" r:id="rId30"/>
    <p:sldId id="293" r:id="rId31"/>
    <p:sldId id="296" r:id="rId32"/>
    <p:sldId id="294" r:id="rId33"/>
    <p:sldId id="298" r:id="rId34"/>
    <p:sldId id="297" r:id="rId35"/>
    <p:sldId id="290"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F3B5366-0B66-4252-A538-FE6BF9654322}" type="datetimeFigureOut">
              <a:rPr lang="en-US" smtClean="0"/>
              <a:t>12/3/2024</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99FB2529-9FC7-4F46-87FC-0BE90E25ADCE}" type="slidenum">
              <a:rPr lang="en-US" smtClean="0"/>
              <a:t>‹#›</a:t>
            </a:fld>
            <a:endParaRPr lang="en-US"/>
          </a:p>
        </p:txBody>
      </p:sp>
    </p:spTree>
    <p:extLst>
      <p:ext uri="{BB962C8B-B14F-4D97-AF65-F5344CB8AC3E}">
        <p14:creationId xmlns:p14="http://schemas.microsoft.com/office/powerpoint/2010/main" val="7618431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D83E-CF1F-478C-85EC-7F9A3E69BB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8CBA5-5ABA-4BEF-BB23-9B0AE1F85B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EF0A61-A9AF-4933-A1EE-97C65440D1DE}"/>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5" name="Footer Placeholder 4">
            <a:extLst>
              <a:ext uri="{FF2B5EF4-FFF2-40B4-BE49-F238E27FC236}">
                <a16:creationId xmlns:a16="http://schemas.microsoft.com/office/drawing/2014/main" id="{59EBA7A1-FF17-4F48-BD0D-AA4294EAC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BAE14-B03D-4B23-9D72-72FFBCBB2D81}"/>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263903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A75C-7630-43A1-9BD0-321070EC4C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CB07DE-C295-4A63-8703-8619FD0E1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6A4E5-036E-464F-B24A-16F4175614C4}"/>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5" name="Footer Placeholder 4">
            <a:extLst>
              <a:ext uri="{FF2B5EF4-FFF2-40B4-BE49-F238E27FC236}">
                <a16:creationId xmlns:a16="http://schemas.microsoft.com/office/drawing/2014/main" id="{E38FC70C-1BEE-40DF-9B61-6871C03C8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C5909-3B5E-4851-801B-A98D97B3776F}"/>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392935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D1C85-1427-4E22-AE3F-340502DE36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147B40-F6B7-4236-8746-73DA2F33F6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AAB14-AEEB-43A8-AABC-AC2AC99B0729}"/>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5" name="Footer Placeholder 4">
            <a:extLst>
              <a:ext uri="{FF2B5EF4-FFF2-40B4-BE49-F238E27FC236}">
                <a16:creationId xmlns:a16="http://schemas.microsoft.com/office/drawing/2014/main" id="{3AF52053-AFB0-4F30-B401-E43D1166E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B78C0-F869-4310-9E34-01FA935F110F}"/>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177394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4419-942D-4A60-98B3-FE4507948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E16FA-E39E-446E-8CB0-912A3E860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D4CFC-54F8-45F7-9509-EDC3D386DDE0}"/>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5" name="Footer Placeholder 4">
            <a:extLst>
              <a:ext uri="{FF2B5EF4-FFF2-40B4-BE49-F238E27FC236}">
                <a16:creationId xmlns:a16="http://schemas.microsoft.com/office/drawing/2014/main" id="{682551DF-AE84-46B7-9DFE-866AD4880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477B2-AE76-446F-86FD-79EED4FF0129}"/>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254582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7ABE-4009-4145-B7F5-D2728B3D8E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FCC88F-D88E-4070-8B7E-3E849456C3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CD5D0-7D23-458D-A849-205460E6D1BA}"/>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5" name="Footer Placeholder 4">
            <a:extLst>
              <a:ext uri="{FF2B5EF4-FFF2-40B4-BE49-F238E27FC236}">
                <a16:creationId xmlns:a16="http://schemas.microsoft.com/office/drawing/2014/main" id="{AB264D4D-CAD3-43E5-81F2-98A1FE1CE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22DEB-A8E6-4CBF-9441-D3820441E4C4}"/>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272749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910E-4955-4178-8FB0-12511A5EB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718FBE-2696-405D-9131-07A2DF8D4B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F943C3-4891-4F16-AF0D-8E79342E9B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43396B-2FAC-4709-AB2A-8C90DE5E634B}"/>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6" name="Footer Placeholder 5">
            <a:extLst>
              <a:ext uri="{FF2B5EF4-FFF2-40B4-BE49-F238E27FC236}">
                <a16:creationId xmlns:a16="http://schemas.microsoft.com/office/drawing/2014/main" id="{BBF76505-B950-4663-91B9-F5682FCA4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A683F-C6F9-41AD-867F-8B4DF43CF6C6}"/>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341973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0013-AFE9-4B68-8C47-2FDB84CCE0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615FA-3EC7-443B-8C14-59C5FAE7E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B5772-93AD-4BD5-B629-999EA881E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90EFC-A647-4841-BFE3-D5E39774A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C1FB68-252C-4F63-851B-76CF4F93B4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BE68DE-3B21-48E9-90B3-A39FE4574365}"/>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8" name="Footer Placeholder 7">
            <a:extLst>
              <a:ext uri="{FF2B5EF4-FFF2-40B4-BE49-F238E27FC236}">
                <a16:creationId xmlns:a16="http://schemas.microsoft.com/office/drawing/2014/main" id="{2207F833-290F-4D8C-8FE9-C9B3CF0DCE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EBA281-E75E-4ABB-9FCA-B830E18B24E3}"/>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419288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CF1E-8343-4D90-9A9D-D949260E5E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58FDA-C93A-46A9-B343-05695E189AF2}"/>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4" name="Footer Placeholder 3">
            <a:extLst>
              <a:ext uri="{FF2B5EF4-FFF2-40B4-BE49-F238E27FC236}">
                <a16:creationId xmlns:a16="http://schemas.microsoft.com/office/drawing/2014/main" id="{B2A6A8E3-9BB4-448C-A45C-28968C5AB0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8213E-998D-474F-ACC2-FE7363A2D51F}"/>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282053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D4A6D-48D3-4C41-9D38-D73DF311DDD9}"/>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3" name="Footer Placeholder 2">
            <a:extLst>
              <a:ext uri="{FF2B5EF4-FFF2-40B4-BE49-F238E27FC236}">
                <a16:creationId xmlns:a16="http://schemas.microsoft.com/office/drawing/2014/main" id="{1AF7375E-EC50-4C3C-8CA0-2731DE2225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4E94FA-58B2-4E7C-A14F-C888FD830DDF}"/>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208757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C06E-C442-44FD-883F-C1278AEBF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3B000B-02D6-4A24-9008-19FC0C96E7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59CAD-2DB7-4E33-97C6-5622FE5FB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74F74-0C72-431E-B5A7-618B3EC376A1}"/>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6" name="Footer Placeholder 5">
            <a:extLst>
              <a:ext uri="{FF2B5EF4-FFF2-40B4-BE49-F238E27FC236}">
                <a16:creationId xmlns:a16="http://schemas.microsoft.com/office/drawing/2014/main" id="{3CE70089-6BEE-4B84-98F1-22E891D07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702D3-3B10-4990-8A0C-F1E88B9328B4}"/>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142586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73A5-7AC3-4019-B5F2-58E0F278D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85183-52F6-4AC1-AB87-D48545A9D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524EC-D7EC-403F-83C0-862A7ADED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A02AC-E5E0-457C-BDB3-06A91817B387}"/>
              </a:ext>
            </a:extLst>
          </p:cNvPr>
          <p:cNvSpPr>
            <a:spLocks noGrp="1"/>
          </p:cNvSpPr>
          <p:nvPr>
            <p:ph type="dt" sz="half" idx="10"/>
          </p:nvPr>
        </p:nvSpPr>
        <p:spPr/>
        <p:txBody>
          <a:bodyPr/>
          <a:lstStyle/>
          <a:p>
            <a:fld id="{5427F8FA-D8E1-4341-AA57-FC1EEC7D6C1F}" type="datetimeFigureOut">
              <a:rPr lang="en-US" smtClean="0"/>
              <a:t>12/3/2024</a:t>
            </a:fld>
            <a:endParaRPr lang="en-US"/>
          </a:p>
        </p:txBody>
      </p:sp>
      <p:sp>
        <p:nvSpPr>
          <p:cNvPr id="6" name="Footer Placeholder 5">
            <a:extLst>
              <a:ext uri="{FF2B5EF4-FFF2-40B4-BE49-F238E27FC236}">
                <a16:creationId xmlns:a16="http://schemas.microsoft.com/office/drawing/2014/main" id="{BD1F35E5-E7C0-4D4A-97B1-D03D6459D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C1432-3E28-489E-9687-306ABCE74913}"/>
              </a:ext>
            </a:extLst>
          </p:cNvPr>
          <p:cNvSpPr>
            <a:spLocks noGrp="1"/>
          </p:cNvSpPr>
          <p:nvPr>
            <p:ph type="sldNum" sz="quarter" idx="12"/>
          </p:nvPr>
        </p:nvSpPr>
        <p:spPr/>
        <p:txBody>
          <a:bodyPr/>
          <a:lstStyle/>
          <a:p>
            <a:fld id="{B1FA6081-3314-4E5B-8E96-754E4556B1E9}" type="slidenum">
              <a:rPr lang="en-US" smtClean="0"/>
              <a:t>‹#›</a:t>
            </a:fld>
            <a:endParaRPr lang="en-US"/>
          </a:p>
        </p:txBody>
      </p:sp>
    </p:spTree>
    <p:extLst>
      <p:ext uri="{BB962C8B-B14F-4D97-AF65-F5344CB8AC3E}">
        <p14:creationId xmlns:p14="http://schemas.microsoft.com/office/powerpoint/2010/main" val="112039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89CD4B-E0E5-4199-ACFD-48CC7AF1B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3BBA2A-1205-4D27-9F7A-B48DFC976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DD0B4-A150-4E83-9B67-125E68387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7F8FA-D8E1-4341-AA57-FC1EEC7D6C1F}" type="datetimeFigureOut">
              <a:rPr lang="en-US" smtClean="0"/>
              <a:t>12/3/2024</a:t>
            </a:fld>
            <a:endParaRPr lang="en-US"/>
          </a:p>
        </p:txBody>
      </p:sp>
      <p:sp>
        <p:nvSpPr>
          <p:cNvPr id="5" name="Footer Placeholder 4">
            <a:extLst>
              <a:ext uri="{FF2B5EF4-FFF2-40B4-BE49-F238E27FC236}">
                <a16:creationId xmlns:a16="http://schemas.microsoft.com/office/drawing/2014/main" id="{80D6D20B-0FD9-4672-9463-2E4B5D7E5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5EE08-D169-461C-AB8F-04EEB7752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A6081-3314-4E5B-8E96-754E4556B1E9}" type="slidenum">
              <a:rPr lang="en-US" smtClean="0"/>
              <a:t>‹#›</a:t>
            </a:fld>
            <a:endParaRPr lang="en-US"/>
          </a:p>
        </p:txBody>
      </p:sp>
    </p:spTree>
    <p:extLst>
      <p:ext uri="{BB962C8B-B14F-4D97-AF65-F5344CB8AC3E}">
        <p14:creationId xmlns:p14="http://schemas.microsoft.com/office/powerpoint/2010/main" val="336010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en.wikipedia.org/wiki/Spice_trade"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en.wikipedia.org/wiki/East_Indies" TargetMode="External"/><Relationship Id="rId5" Type="http://schemas.openxmlformats.org/officeDocument/2006/relationships/hyperlink" Target="https://en.wikipedia.org/wiki/Pre-Columbian_era"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www.biblegateway.com/passage/?search=Romans+1&amp;version=NIV#fen-NIV-27948f" TargetMode="External"/><Relationship Id="rId4" Type="http://schemas.openxmlformats.org/officeDocument/2006/relationships/hyperlink" Target="https://www.biblegateway.com/passage/?search=Romans+1&amp;version=NIV#fen-NIV-27948e"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biblegateway.com/passage/?search=Romans+1&amp;version=NIV#fen-NIV-27948f" TargetMode="External"/><Relationship Id="rId5" Type="http://schemas.openxmlformats.org/officeDocument/2006/relationships/hyperlink" Target="https://www.biblegateway.com/passage/?search=Romans+10&amp;version=NIV#fen-NIV-28202f" TargetMode="External"/><Relationship Id="rId4" Type="http://schemas.openxmlformats.org/officeDocument/2006/relationships/hyperlink" Target="https://www.biblegateway.com/passage/?search=Romans+10&amp;version=NIV#fen-NIV-28200e"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South_America" TargetMode="External"/><Relationship Id="rId3" Type="http://schemas.microsoft.com/office/2007/relationships/hdphoto" Target="../media/hdphoto1.wdp"/><Relationship Id="rId7" Type="http://schemas.openxmlformats.org/officeDocument/2006/relationships/hyperlink" Target="https://en.wikipedia.org/wiki/Catholic_Monarchs_of_Spai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en.wikipedia.org/wiki/Colonization_of_the_Americas" TargetMode="External"/><Relationship Id="rId5" Type="http://schemas.openxmlformats.org/officeDocument/2006/relationships/hyperlink" Target="https://en.wikipedia.org/wiki/Age_of_Discovery" TargetMode="External"/><Relationship Id="rId4" Type="http://schemas.openxmlformats.org/officeDocument/2006/relationships/hyperlink" Target="https://en.wikipedia.org/wiki/Voyages_of_Christopher_Columbus"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4" name="TextBox 3">
            <a:extLst>
              <a:ext uri="{FF2B5EF4-FFF2-40B4-BE49-F238E27FC236}">
                <a16:creationId xmlns:a16="http://schemas.microsoft.com/office/drawing/2014/main" id="{AA359E94-9A8F-65E1-6440-844AFD0AF5BA}"/>
              </a:ext>
            </a:extLst>
          </p:cNvPr>
          <p:cNvSpPr txBox="1"/>
          <p:nvPr/>
        </p:nvSpPr>
        <p:spPr>
          <a:xfrm>
            <a:off x="2541332" y="3518846"/>
            <a:ext cx="870584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Mission &amp; 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of the Church</a:t>
            </a:r>
          </a:p>
        </p:txBody>
      </p:sp>
      <p:pic>
        <p:nvPicPr>
          <p:cNvPr id="2" name="Picture 1">
            <a:extLst>
              <a:ext uri="{FF2B5EF4-FFF2-40B4-BE49-F238E27FC236}">
                <a16:creationId xmlns:a16="http://schemas.microsoft.com/office/drawing/2014/main" id="{96EC5CF5-FE2C-5972-B9DA-C1EBD93010B7}"/>
              </a:ext>
            </a:extLst>
          </p:cNvPr>
          <p:cNvPicPr>
            <a:picLocks noChangeAspect="1"/>
          </p:cNvPicPr>
          <p:nvPr/>
        </p:nvPicPr>
        <p:blipFill>
          <a:blip r:embed="rId4"/>
          <a:stretch>
            <a:fillRect/>
          </a:stretch>
        </p:blipFill>
        <p:spPr>
          <a:xfrm>
            <a:off x="393408" y="0"/>
            <a:ext cx="3804234" cy="3615241"/>
          </a:xfrm>
          <a:prstGeom prst="rect">
            <a:avLst/>
          </a:prstGeom>
        </p:spPr>
      </p:pic>
    </p:spTree>
    <p:extLst>
      <p:ext uri="{BB962C8B-B14F-4D97-AF65-F5344CB8AC3E}">
        <p14:creationId xmlns:p14="http://schemas.microsoft.com/office/powerpoint/2010/main" val="118237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6685292"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Setting the Sail (Mission)</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Christopher Columbus, 1490</a:t>
            </a:r>
          </a:p>
        </p:txBody>
      </p:sp>
      <p:pic>
        <p:nvPicPr>
          <p:cNvPr id="1026" name="Picture 2" descr="Christopher Columbus Ships: Vessels that Discovered America | Columbus  ship, Old sailing ships, Sailing">
            <a:extLst>
              <a:ext uri="{FF2B5EF4-FFF2-40B4-BE49-F238E27FC236}">
                <a16:creationId xmlns:a16="http://schemas.microsoft.com/office/drawing/2014/main" id="{9FA8EF66-4FE2-4C1C-A61E-6577562FD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72" y="2004417"/>
            <a:ext cx="4547228" cy="31694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59E50-A417-46E1-9F79-9D8E34F9AE3B}"/>
              </a:ext>
            </a:extLst>
          </p:cNvPr>
          <p:cNvSpPr txBox="1"/>
          <p:nvPr/>
        </p:nvSpPr>
        <p:spPr>
          <a:xfrm>
            <a:off x="4724817" y="3457396"/>
            <a:ext cx="6417469" cy="2308324"/>
          </a:xfrm>
          <a:prstGeom prst="rect">
            <a:avLst/>
          </a:prstGeom>
          <a:noFill/>
        </p:spPr>
        <p:txBody>
          <a:bodyPr wrap="square">
            <a:spAutoFit/>
          </a:bodyPr>
          <a:lstStyle/>
          <a:p>
            <a:pPr marL="457200" indent="-457200">
              <a:buFont typeface="Arial" panose="020B0604020202020204" pitchFamily="34" charset="0"/>
              <a:buChar char="•"/>
            </a:pPr>
            <a:r>
              <a:rPr lang="en-US" sz="2400" b="0" i="0" dirty="0">
                <a:solidFill>
                  <a:srgbClr val="202122"/>
                </a:solidFill>
                <a:effectLst/>
                <a:latin typeface="Arial" panose="020B0604020202020204" pitchFamily="34" charset="0"/>
              </a:rPr>
              <a:t>Columbus left Castile, Spain in August 1492 with three ships and made landfall in the Americas on 12 October, ending the period of human habitation in the Americas now referred to as the </a:t>
            </a:r>
            <a:r>
              <a:rPr lang="en-US" sz="2400" b="0" i="0" u="none" strike="noStrike" dirty="0">
                <a:solidFill>
                  <a:srgbClr val="0645AD"/>
                </a:solidFill>
                <a:effectLst/>
                <a:latin typeface="Arial" panose="020B0604020202020204" pitchFamily="34" charset="0"/>
                <a:hlinkClick r:id="rId5" tooltip="Pre-Columbian era"/>
              </a:rPr>
              <a:t>pre-Columbian era</a:t>
            </a:r>
            <a:r>
              <a:rPr lang="en-US" sz="2400" b="0" i="0" dirty="0">
                <a:solidFill>
                  <a:srgbClr val="202122"/>
                </a:solidFill>
                <a:effectLst/>
                <a:latin typeface="Arial" panose="020B0604020202020204" pitchFamily="34" charset="0"/>
              </a:rPr>
              <a:t>.</a:t>
            </a:r>
            <a:endParaRPr lang="en-US" sz="2400" dirty="0"/>
          </a:p>
        </p:txBody>
      </p:sp>
      <p:sp>
        <p:nvSpPr>
          <p:cNvPr id="13" name="TextBox 12">
            <a:extLst>
              <a:ext uri="{FF2B5EF4-FFF2-40B4-BE49-F238E27FC236}">
                <a16:creationId xmlns:a16="http://schemas.microsoft.com/office/drawing/2014/main" id="{7C0ED3E0-19AB-452F-BE7B-15618604FEB3}"/>
              </a:ext>
            </a:extLst>
          </p:cNvPr>
          <p:cNvSpPr txBox="1"/>
          <p:nvPr/>
        </p:nvSpPr>
        <p:spPr>
          <a:xfrm>
            <a:off x="4724817" y="2130742"/>
            <a:ext cx="6334270" cy="1200329"/>
          </a:xfrm>
          <a:prstGeom prst="rect">
            <a:avLst/>
          </a:prstGeom>
          <a:noFill/>
        </p:spPr>
        <p:txBody>
          <a:bodyPr wrap="square">
            <a:spAutoFit/>
          </a:bodyPr>
          <a:lstStyle/>
          <a:p>
            <a:pPr marL="457200" indent="-457200">
              <a:buFont typeface="Arial" panose="020B0604020202020204" pitchFamily="34" charset="0"/>
              <a:buChar char="•"/>
            </a:pPr>
            <a:r>
              <a:rPr lang="en-US" sz="2400" b="0" i="0" dirty="0">
                <a:solidFill>
                  <a:srgbClr val="202122"/>
                </a:solidFill>
                <a:effectLst/>
                <a:latin typeface="Arial" panose="020B0604020202020204" pitchFamily="34" charset="0"/>
              </a:rPr>
              <a:t>He developed a plan to seek a western sea passage to the </a:t>
            </a:r>
            <a:r>
              <a:rPr lang="en-US" sz="2400" b="0" i="0" u="none" strike="noStrike" dirty="0">
                <a:solidFill>
                  <a:srgbClr val="0645AD"/>
                </a:solidFill>
                <a:effectLst/>
                <a:latin typeface="Arial" panose="020B0604020202020204" pitchFamily="34" charset="0"/>
                <a:hlinkClick r:id="rId6" tooltip="East Indies"/>
              </a:rPr>
              <a:t>East Indies</a:t>
            </a:r>
            <a:r>
              <a:rPr lang="en-US" sz="2400" b="0" i="0" dirty="0">
                <a:solidFill>
                  <a:srgbClr val="202122"/>
                </a:solidFill>
                <a:effectLst/>
                <a:latin typeface="Arial" panose="020B0604020202020204" pitchFamily="34" charset="0"/>
              </a:rPr>
              <a:t>, hoping to profit from the lucrative </a:t>
            </a:r>
            <a:r>
              <a:rPr lang="en-US" sz="2400" b="0" i="0" u="none" strike="noStrike" dirty="0">
                <a:solidFill>
                  <a:srgbClr val="0645AD"/>
                </a:solidFill>
                <a:effectLst/>
                <a:latin typeface="Arial" panose="020B0604020202020204" pitchFamily="34" charset="0"/>
                <a:hlinkClick r:id="rId7" tooltip="Spice trade"/>
              </a:rPr>
              <a:t>spice trade</a:t>
            </a:r>
            <a:r>
              <a:rPr lang="en-US" sz="2400" b="0" i="0" dirty="0">
                <a:solidFill>
                  <a:srgbClr val="202122"/>
                </a:solidFill>
                <a:effectLst/>
                <a:latin typeface="Arial" panose="020B0604020202020204" pitchFamily="34" charset="0"/>
              </a:rPr>
              <a:t>. </a:t>
            </a:r>
            <a:endParaRPr lang="en-US" sz="2400" dirty="0"/>
          </a:p>
        </p:txBody>
      </p:sp>
      <p:sp>
        <p:nvSpPr>
          <p:cNvPr id="8" name="TextBox 7">
            <a:extLst>
              <a:ext uri="{FF2B5EF4-FFF2-40B4-BE49-F238E27FC236}">
                <a16:creationId xmlns:a16="http://schemas.microsoft.com/office/drawing/2014/main" id="{1DDDA7B7-0F06-5499-8B97-B9F29FD9C800}"/>
              </a:ext>
            </a:extLst>
          </p:cNvPr>
          <p:cNvSpPr txBox="1"/>
          <p:nvPr/>
        </p:nvSpPr>
        <p:spPr>
          <a:xfrm>
            <a:off x="2448605" y="5702469"/>
            <a:ext cx="9400495" cy="954107"/>
          </a:xfrm>
          <a:prstGeom prst="rect">
            <a:avLst/>
          </a:prstGeom>
          <a:noFill/>
        </p:spPr>
        <p:txBody>
          <a:bodyPr wrap="square" rtlCol="0">
            <a:spAutoFit/>
          </a:bodyPr>
          <a:lstStyle/>
          <a:p>
            <a:r>
              <a:rPr lang="en-US" sz="2800" dirty="0"/>
              <a:t>Christopher Columbus was named as the one who discovered America – Mission Accomplished</a:t>
            </a:r>
          </a:p>
        </p:txBody>
      </p:sp>
    </p:spTree>
    <p:extLst>
      <p:ext uri="{BB962C8B-B14F-4D97-AF65-F5344CB8AC3E}">
        <p14:creationId xmlns:p14="http://schemas.microsoft.com/office/powerpoint/2010/main" val="29345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8785547"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Setting the Mission</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James T. Kirk &amp; The Starship Enterprise</a:t>
            </a:r>
          </a:p>
        </p:txBody>
      </p:sp>
      <p:pic>
        <p:nvPicPr>
          <p:cNvPr id="2052" name="Picture 4" descr="The USS Starship: Enterprise">
            <a:extLst>
              <a:ext uri="{FF2B5EF4-FFF2-40B4-BE49-F238E27FC236}">
                <a16:creationId xmlns:a16="http://schemas.microsoft.com/office/drawing/2014/main" id="{2DB4F3B1-A9BE-4FB1-B637-0D1C972188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6621" y="-152400"/>
            <a:ext cx="3152347" cy="174401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ero Collector's U.S.S. Enterprise NCC–1701–D Illustrated Handbook - Opus">
            <a:extLst>
              <a:ext uri="{FF2B5EF4-FFF2-40B4-BE49-F238E27FC236}">
                <a16:creationId xmlns:a16="http://schemas.microsoft.com/office/drawing/2014/main" id="{12FE6010-CB29-4533-A232-13B384181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390" y="2005460"/>
            <a:ext cx="4527900" cy="28299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E7C9CB4-1A13-45C7-A6C5-ABED31808371}"/>
              </a:ext>
            </a:extLst>
          </p:cNvPr>
          <p:cNvSpPr txBox="1"/>
          <p:nvPr/>
        </p:nvSpPr>
        <p:spPr>
          <a:xfrm>
            <a:off x="5368098" y="1929556"/>
            <a:ext cx="6196012" cy="2677656"/>
          </a:xfrm>
          <a:prstGeom prst="rect">
            <a:avLst/>
          </a:prstGeom>
          <a:noFill/>
        </p:spPr>
        <p:txBody>
          <a:bodyPr wrap="square">
            <a:spAutoFit/>
          </a:bodyPr>
          <a:lstStyle/>
          <a:p>
            <a:r>
              <a:rPr lang="en-US" sz="2800" dirty="0">
                <a:solidFill>
                  <a:srgbClr val="202124"/>
                </a:solidFill>
                <a:effectLst/>
                <a:latin typeface="Arial" panose="020B0604020202020204" pitchFamily="34" charset="0"/>
                <a:cs typeface="Arial" panose="020B0604020202020204" pitchFamily="34" charset="0"/>
              </a:rPr>
              <a:t>Under the command of Captain James T. Kirk, the Enterprise carries its crew on a mission "</a:t>
            </a:r>
            <a:r>
              <a:rPr lang="en-US" sz="2800" i="1" dirty="0">
                <a:solidFill>
                  <a:srgbClr val="202124"/>
                </a:solidFill>
                <a:effectLst/>
                <a:latin typeface="Arial" panose="020B0604020202020204" pitchFamily="34" charset="0"/>
                <a:cs typeface="Arial" panose="020B0604020202020204" pitchFamily="34" charset="0"/>
              </a:rPr>
              <a:t>to explore strange, new worlds; to seek out new life and new civilizations; to boldly go where no man has gone before</a:t>
            </a:r>
            <a:r>
              <a:rPr lang="en-US" sz="2800" dirty="0">
                <a:solidFill>
                  <a:srgbClr val="202124"/>
                </a:solidFill>
                <a:effectLst/>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BAD83CD-60BB-41A2-9923-29863AD5C652}"/>
              </a:ext>
            </a:extLst>
          </p:cNvPr>
          <p:cNvSpPr txBox="1"/>
          <p:nvPr/>
        </p:nvSpPr>
        <p:spPr>
          <a:xfrm>
            <a:off x="1573161" y="4934842"/>
            <a:ext cx="10576992" cy="1754326"/>
          </a:xfrm>
          <a:prstGeom prst="rect">
            <a:avLst/>
          </a:prstGeom>
          <a:noFill/>
        </p:spPr>
        <p:txBody>
          <a:bodyPr wrap="square" rtlCol="0">
            <a:spAutoFit/>
          </a:bodyPr>
          <a:lstStyle/>
          <a:p>
            <a:r>
              <a:rPr lang="en-US" sz="3600" dirty="0"/>
              <a:t>The Church needs to have a Mission/Vision.  It must be clear and call for action. Why are we here? What do we need to do? Where are we going?</a:t>
            </a:r>
          </a:p>
        </p:txBody>
      </p:sp>
    </p:spTree>
    <p:extLst>
      <p:ext uri="{BB962C8B-B14F-4D97-AF65-F5344CB8AC3E}">
        <p14:creationId xmlns:p14="http://schemas.microsoft.com/office/powerpoint/2010/main" val="401561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10976466"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Jesus Christ, In His Incarnation-reason for coming</a:t>
            </a:r>
          </a:p>
        </p:txBody>
      </p:sp>
      <p:pic>
        <p:nvPicPr>
          <p:cNvPr id="3074" name="Picture 2" descr="A Fascination With Jesus Christ - P.M. News">
            <a:extLst>
              <a:ext uri="{FF2B5EF4-FFF2-40B4-BE49-F238E27FC236}">
                <a16:creationId xmlns:a16="http://schemas.microsoft.com/office/drawing/2014/main" id="{F704CFEC-1282-493C-8E1B-954611736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98" y="1988193"/>
            <a:ext cx="3806858" cy="26349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61AE7D7-8186-4787-B18E-96D92245D0F1}"/>
              </a:ext>
            </a:extLst>
          </p:cNvPr>
          <p:cNvSpPr txBox="1"/>
          <p:nvPr/>
        </p:nvSpPr>
        <p:spPr>
          <a:xfrm>
            <a:off x="4260056" y="1862881"/>
            <a:ext cx="7478746" cy="3539430"/>
          </a:xfrm>
          <a:prstGeom prst="rect">
            <a:avLst/>
          </a:prstGeom>
          <a:noFill/>
        </p:spPr>
        <p:txBody>
          <a:bodyPr wrap="square">
            <a:spAutoFit/>
          </a:bodyPr>
          <a:lstStyle/>
          <a:p>
            <a:r>
              <a:rPr lang="en-US" sz="2800" b="1" dirty="0">
                <a:solidFill>
                  <a:srgbClr val="000000"/>
                </a:solidFill>
                <a:latin typeface="system-ui"/>
              </a:rPr>
              <a:t>Mission:</a:t>
            </a:r>
          </a:p>
          <a:p>
            <a:r>
              <a:rPr lang="en-US" sz="2800" dirty="0">
                <a:solidFill>
                  <a:srgbClr val="000000"/>
                </a:solidFill>
                <a:latin typeface="system-ui"/>
              </a:rPr>
              <a:t>John 3:16, F</a:t>
            </a:r>
            <a:r>
              <a:rPr lang="en-US" sz="2800" b="0" i="0" dirty="0">
                <a:solidFill>
                  <a:srgbClr val="000000"/>
                </a:solidFill>
                <a:effectLst/>
                <a:latin typeface="system-ui"/>
              </a:rPr>
              <a:t>or God so loved the world that he gave his one and only Son, that whoever believes in him shall not perish but have eternal life.</a:t>
            </a:r>
          </a:p>
          <a:p>
            <a:endParaRPr lang="en-US" sz="2800" dirty="0">
              <a:solidFill>
                <a:srgbClr val="000000"/>
              </a:solidFill>
              <a:latin typeface="system-ui"/>
            </a:endParaRPr>
          </a:p>
          <a:p>
            <a:pPr marL="457200" indent="-457200">
              <a:buFont typeface="Arial" panose="020B0604020202020204" pitchFamily="34" charset="0"/>
              <a:buChar char="•"/>
            </a:pPr>
            <a:r>
              <a:rPr lang="en-US" sz="2800" dirty="0">
                <a:solidFill>
                  <a:srgbClr val="000000"/>
                </a:solidFill>
                <a:latin typeface="system-ui"/>
              </a:rPr>
              <a:t>Birth, ministry, suffering, death, resurrection</a:t>
            </a:r>
          </a:p>
          <a:p>
            <a:pPr marL="457200" indent="-457200">
              <a:buFont typeface="Arial" panose="020B0604020202020204" pitchFamily="34" charset="0"/>
              <a:buChar char="•"/>
            </a:pPr>
            <a:r>
              <a:rPr lang="en-US" sz="2800" dirty="0">
                <a:solidFill>
                  <a:srgbClr val="000000"/>
                </a:solidFill>
                <a:latin typeface="system-ui"/>
              </a:rPr>
              <a:t>Second coming and the full Kingdom of God</a:t>
            </a:r>
            <a:endParaRPr lang="en-US" sz="2800" dirty="0"/>
          </a:p>
        </p:txBody>
      </p:sp>
    </p:spTree>
    <p:extLst>
      <p:ext uri="{BB962C8B-B14F-4D97-AF65-F5344CB8AC3E}">
        <p14:creationId xmlns:p14="http://schemas.microsoft.com/office/powerpoint/2010/main" val="40148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7240828"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Jesus Christ, In His Incarnation</a:t>
            </a:r>
          </a:p>
        </p:txBody>
      </p:sp>
      <p:pic>
        <p:nvPicPr>
          <p:cNvPr id="3074" name="Picture 2" descr="A Fascination With Jesus Christ - P.M. News">
            <a:extLst>
              <a:ext uri="{FF2B5EF4-FFF2-40B4-BE49-F238E27FC236}">
                <a16:creationId xmlns:a16="http://schemas.microsoft.com/office/drawing/2014/main" id="{F704CFEC-1282-493C-8E1B-954611736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98" y="1988193"/>
            <a:ext cx="3806858" cy="2634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D558720-228C-4A0F-9907-A2312F7F5069}"/>
              </a:ext>
            </a:extLst>
          </p:cNvPr>
          <p:cNvSpPr txBox="1"/>
          <p:nvPr/>
        </p:nvSpPr>
        <p:spPr>
          <a:xfrm>
            <a:off x="4297348" y="1835080"/>
            <a:ext cx="7551752" cy="4216539"/>
          </a:xfrm>
          <a:prstGeom prst="rect">
            <a:avLst/>
          </a:prstGeom>
          <a:noFill/>
        </p:spPr>
        <p:txBody>
          <a:bodyPr wrap="square">
            <a:spAutoFit/>
          </a:bodyPr>
          <a:lstStyle/>
          <a:p>
            <a:r>
              <a:rPr lang="en-US" sz="2800" b="1" i="0" dirty="0">
                <a:solidFill>
                  <a:srgbClr val="000000"/>
                </a:solidFill>
                <a:effectLst/>
                <a:latin typeface="system-ui"/>
              </a:rPr>
              <a:t>The Vision:</a:t>
            </a:r>
          </a:p>
          <a:p>
            <a:r>
              <a:rPr lang="en-US" sz="2400" b="1" i="0" dirty="0">
                <a:solidFill>
                  <a:srgbClr val="000000"/>
                </a:solidFill>
                <a:effectLst/>
                <a:latin typeface="system-ui"/>
              </a:rPr>
              <a:t>Matthew 28:16-20, </a:t>
            </a:r>
            <a:r>
              <a:rPr lang="en-US" sz="2400" b="0" i="0" dirty="0">
                <a:solidFill>
                  <a:srgbClr val="000000"/>
                </a:solidFill>
                <a:effectLst/>
                <a:latin typeface="system-ui"/>
              </a:rPr>
              <a:t>“Then the eleven disciples went to Galilee, to the mountain where Jesus had told them to go. </a:t>
            </a:r>
            <a:r>
              <a:rPr lang="en-US" sz="2400" b="1" i="0" baseline="30000" dirty="0">
                <a:solidFill>
                  <a:srgbClr val="000000"/>
                </a:solidFill>
                <a:effectLst/>
                <a:latin typeface="system-ui"/>
              </a:rPr>
              <a:t>17 </a:t>
            </a:r>
            <a:r>
              <a:rPr lang="en-US" sz="2400" b="0" i="0" dirty="0">
                <a:solidFill>
                  <a:srgbClr val="000000"/>
                </a:solidFill>
                <a:effectLst/>
                <a:latin typeface="system-ui"/>
              </a:rPr>
              <a:t>When they saw him, they worshiped him; but some doubted. </a:t>
            </a:r>
            <a:r>
              <a:rPr lang="en-US" sz="2400" b="1" i="0" baseline="30000" dirty="0">
                <a:solidFill>
                  <a:srgbClr val="000000"/>
                </a:solidFill>
                <a:effectLst/>
                <a:latin typeface="system-ui"/>
              </a:rPr>
              <a:t>18 </a:t>
            </a:r>
            <a:r>
              <a:rPr lang="en-US" sz="2400" b="0" i="0" dirty="0">
                <a:solidFill>
                  <a:srgbClr val="000000"/>
                </a:solidFill>
                <a:effectLst/>
                <a:latin typeface="system-ui"/>
              </a:rPr>
              <a:t>Then Jesus came to them and said, “All authority in heaven and on earth has been given to me. </a:t>
            </a:r>
            <a:r>
              <a:rPr lang="en-US" sz="2400" b="1" i="0" baseline="30000" dirty="0">
                <a:solidFill>
                  <a:srgbClr val="000000"/>
                </a:solidFill>
                <a:effectLst/>
                <a:latin typeface="system-ui"/>
              </a:rPr>
              <a:t>19 </a:t>
            </a:r>
            <a:r>
              <a:rPr lang="en-US" sz="2400" b="0" i="0" dirty="0">
                <a:solidFill>
                  <a:srgbClr val="000000"/>
                </a:solidFill>
                <a:effectLst/>
                <a:latin typeface="system-ui"/>
              </a:rPr>
              <a:t>Therefore go and </a:t>
            </a:r>
            <a:r>
              <a:rPr lang="en-US" sz="2400" b="0" i="0" u="sng" dirty="0">
                <a:solidFill>
                  <a:srgbClr val="000000"/>
                </a:solidFill>
                <a:effectLst/>
                <a:latin typeface="system-ui"/>
              </a:rPr>
              <a:t>make disciples </a:t>
            </a:r>
            <a:r>
              <a:rPr lang="en-US" sz="2400" b="0" i="0" dirty="0">
                <a:solidFill>
                  <a:srgbClr val="000000"/>
                </a:solidFill>
                <a:effectLst/>
                <a:latin typeface="system-ui"/>
              </a:rPr>
              <a:t>of </a:t>
            </a:r>
            <a:r>
              <a:rPr lang="en-US" sz="2400" b="0" i="0" u="sng" dirty="0">
                <a:solidFill>
                  <a:srgbClr val="000000"/>
                </a:solidFill>
                <a:effectLst/>
                <a:latin typeface="system-ui"/>
              </a:rPr>
              <a:t>all nations</a:t>
            </a:r>
            <a:r>
              <a:rPr lang="en-US" sz="2400" b="0" i="0" dirty="0">
                <a:solidFill>
                  <a:srgbClr val="000000"/>
                </a:solidFill>
                <a:effectLst/>
                <a:latin typeface="system-ui"/>
              </a:rPr>
              <a:t>, baptizing them in the name of the Father and of the Son and of the Holy Spirit, </a:t>
            </a:r>
            <a:r>
              <a:rPr lang="en-US" sz="2400" b="1" i="0" baseline="30000" dirty="0">
                <a:solidFill>
                  <a:srgbClr val="000000"/>
                </a:solidFill>
                <a:effectLst/>
                <a:latin typeface="system-ui"/>
              </a:rPr>
              <a:t>20 </a:t>
            </a:r>
            <a:r>
              <a:rPr lang="en-US" sz="2400" b="0" i="0" dirty="0">
                <a:solidFill>
                  <a:srgbClr val="000000"/>
                </a:solidFill>
                <a:effectLst/>
                <a:latin typeface="system-ui"/>
              </a:rPr>
              <a:t>and </a:t>
            </a:r>
            <a:r>
              <a:rPr lang="en-US" sz="2400" b="0" i="0" u="sng" dirty="0">
                <a:solidFill>
                  <a:srgbClr val="000000"/>
                </a:solidFill>
                <a:effectLst/>
                <a:latin typeface="system-ui"/>
              </a:rPr>
              <a:t>teaching them to obey everything</a:t>
            </a:r>
            <a:r>
              <a:rPr lang="en-US" sz="2400" b="0" i="0" dirty="0">
                <a:solidFill>
                  <a:srgbClr val="000000"/>
                </a:solidFill>
                <a:effectLst/>
                <a:latin typeface="system-ui"/>
              </a:rPr>
              <a:t> I have commanded you. And surely I am with you always, to the very end of the age.”</a:t>
            </a:r>
            <a:endParaRPr lang="en-US" sz="2400" dirty="0"/>
          </a:p>
        </p:txBody>
      </p:sp>
    </p:spTree>
    <p:extLst>
      <p:ext uri="{BB962C8B-B14F-4D97-AF65-F5344CB8AC3E}">
        <p14:creationId xmlns:p14="http://schemas.microsoft.com/office/powerpoint/2010/main" val="15752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7240828"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Jesus Christ, In His Incarnation</a:t>
            </a:r>
          </a:p>
        </p:txBody>
      </p:sp>
      <p:pic>
        <p:nvPicPr>
          <p:cNvPr id="3074" name="Picture 2" descr="A Fascination With Jesus Christ - P.M. News">
            <a:extLst>
              <a:ext uri="{FF2B5EF4-FFF2-40B4-BE49-F238E27FC236}">
                <a16:creationId xmlns:a16="http://schemas.microsoft.com/office/drawing/2014/main" id="{F704CFEC-1282-493C-8E1B-954611736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98" y="1988193"/>
            <a:ext cx="3806858" cy="2634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D558720-228C-4A0F-9907-A2312F7F5069}"/>
              </a:ext>
            </a:extLst>
          </p:cNvPr>
          <p:cNvSpPr txBox="1"/>
          <p:nvPr/>
        </p:nvSpPr>
        <p:spPr>
          <a:xfrm>
            <a:off x="4469606" y="1929556"/>
            <a:ext cx="7269196" cy="2000548"/>
          </a:xfrm>
          <a:prstGeom prst="rect">
            <a:avLst/>
          </a:prstGeom>
          <a:noFill/>
        </p:spPr>
        <p:txBody>
          <a:bodyPr wrap="square">
            <a:spAutoFit/>
          </a:bodyPr>
          <a:lstStyle/>
          <a:p>
            <a:r>
              <a:rPr lang="en-US" sz="2800" b="1" i="0" dirty="0">
                <a:solidFill>
                  <a:srgbClr val="000000"/>
                </a:solidFill>
                <a:effectLst/>
                <a:latin typeface="system-ui"/>
              </a:rPr>
              <a:t>The Vision:</a:t>
            </a:r>
          </a:p>
          <a:p>
            <a:r>
              <a:rPr lang="en-US" sz="2400" b="1" dirty="0">
                <a:solidFill>
                  <a:srgbClr val="000000"/>
                </a:solidFill>
                <a:latin typeface="system-ui"/>
              </a:rPr>
              <a:t>Acts 1:8</a:t>
            </a:r>
            <a:endParaRPr lang="en-US" sz="2400" b="1" i="0" dirty="0">
              <a:solidFill>
                <a:srgbClr val="000000"/>
              </a:solidFill>
              <a:effectLst/>
              <a:latin typeface="system-ui"/>
            </a:endParaRPr>
          </a:p>
          <a:p>
            <a:r>
              <a:rPr lang="en-US" sz="2400" b="1" i="0" baseline="30000" dirty="0">
                <a:solidFill>
                  <a:srgbClr val="000000"/>
                </a:solidFill>
                <a:effectLst/>
                <a:latin typeface="system-ui"/>
              </a:rPr>
              <a:t>8 </a:t>
            </a:r>
            <a:r>
              <a:rPr lang="en-US" sz="2400" b="0" i="0" dirty="0">
                <a:solidFill>
                  <a:srgbClr val="000000"/>
                </a:solidFill>
                <a:effectLst/>
                <a:latin typeface="system-ui"/>
              </a:rPr>
              <a:t>But you will receive power when the Holy Spirit comes on you; and you will be my witnesses in Jerusalem, and in all Judea and Samaria, and to the ends of the earth.”</a:t>
            </a:r>
            <a:endParaRPr lang="en-US" sz="2400" dirty="0">
              <a:solidFill>
                <a:srgbClr val="000000"/>
              </a:solidFill>
              <a:latin typeface="system-ui"/>
            </a:endParaRPr>
          </a:p>
        </p:txBody>
      </p:sp>
      <p:sp>
        <p:nvSpPr>
          <p:cNvPr id="3" name="TextBox 2">
            <a:extLst>
              <a:ext uri="{FF2B5EF4-FFF2-40B4-BE49-F238E27FC236}">
                <a16:creationId xmlns:a16="http://schemas.microsoft.com/office/drawing/2014/main" id="{4C7F9E42-186F-47AB-8BC1-E4AF09C67586}"/>
              </a:ext>
            </a:extLst>
          </p:cNvPr>
          <p:cNvSpPr txBox="1"/>
          <p:nvPr/>
        </p:nvSpPr>
        <p:spPr>
          <a:xfrm>
            <a:off x="1950696" y="4623135"/>
            <a:ext cx="10005952" cy="2062103"/>
          </a:xfrm>
          <a:prstGeom prst="rect">
            <a:avLst/>
          </a:prstGeom>
          <a:noFill/>
        </p:spPr>
        <p:txBody>
          <a:bodyPr wrap="square" rtlCol="0">
            <a:spAutoFit/>
          </a:bodyPr>
          <a:lstStyle/>
          <a:p>
            <a:r>
              <a:rPr lang="en-US" sz="3200" dirty="0"/>
              <a:t>What is the </a:t>
            </a:r>
            <a:r>
              <a:rPr lang="en-US" sz="3200" dirty="0" err="1"/>
              <a:t>characteristices</a:t>
            </a:r>
            <a:r>
              <a:rPr lang="en-US" sz="3200" dirty="0"/>
              <a:t> of mission and vision?</a:t>
            </a:r>
          </a:p>
          <a:p>
            <a:r>
              <a:rPr lang="en-US" sz="3200" dirty="0"/>
              <a:t>It’s broad, it’s specific, it gives direction, it’s clear, complete</a:t>
            </a:r>
          </a:p>
          <a:p>
            <a:r>
              <a:rPr lang="en-US" sz="3200" dirty="0"/>
              <a:t>It is God’s Mission, the Disciple to carry on, what to do, to every nation and to the end of the earth.</a:t>
            </a:r>
          </a:p>
        </p:txBody>
      </p:sp>
    </p:spTree>
    <p:extLst>
      <p:ext uri="{BB962C8B-B14F-4D97-AF65-F5344CB8AC3E}">
        <p14:creationId xmlns:p14="http://schemas.microsoft.com/office/powerpoint/2010/main" val="207030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10117834"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How the Early Church carried out God’s M&amp;V</a:t>
            </a:r>
          </a:p>
        </p:txBody>
      </p:sp>
      <p:sp>
        <p:nvSpPr>
          <p:cNvPr id="7" name="TextBox 6">
            <a:extLst>
              <a:ext uri="{FF2B5EF4-FFF2-40B4-BE49-F238E27FC236}">
                <a16:creationId xmlns:a16="http://schemas.microsoft.com/office/drawing/2014/main" id="{3B2584F3-ECE1-4583-ADB9-85780F27A739}"/>
              </a:ext>
            </a:extLst>
          </p:cNvPr>
          <p:cNvSpPr txBox="1"/>
          <p:nvPr/>
        </p:nvSpPr>
        <p:spPr>
          <a:xfrm>
            <a:off x="4686300" y="1834306"/>
            <a:ext cx="7505700" cy="4585871"/>
          </a:xfrm>
          <a:prstGeom prst="rect">
            <a:avLst/>
          </a:prstGeom>
          <a:noFill/>
        </p:spPr>
        <p:txBody>
          <a:bodyPr wrap="square">
            <a:spAutoFit/>
          </a:bodyPr>
          <a:lstStyle/>
          <a:p>
            <a:pPr algn="l"/>
            <a:r>
              <a:rPr lang="en-US" sz="2800" b="1" dirty="0">
                <a:solidFill>
                  <a:srgbClr val="000000"/>
                </a:solidFill>
                <a:latin typeface="system-ui"/>
              </a:rPr>
              <a:t>Acts 2:41-47 – The Beginning</a:t>
            </a:r>
          </a:p>
          <a:p>
            <a:pPr algn="l"/>
            <a:r>
              <a:rPr lang="en-US" sz="2200" dirty="0">
                <a:solidFill>
                  <a:srgbClr val="000000"/>
                </a:solidFill>
                <a:latin typeface="system-ui"/>
              </a:rPr>
              <a:t>“Th</a:t>
            </a:r>
            <a:r>
              <a:rPr lang="en-US" sz="2200" b="0" i="0" dirty="0">
                <a:solidFill>
                  <a:srgbClr val="000000"/>
                </a:solidFill>
                <a:effectLst/>
                <a:latin typeface="system-ui"/>
              </a:rPr>
              <a:t>ose who accepted his message were baptized, and about three thousand were added to their number that day. </a:t>
            </a:r>
            <a:r>
              <a:rPr lang="en-US" sz="2200" b="1" i="0" baseline="30000" dirty="0">
                <a:solidFill>
                  <a:srgbClr val="000000"/>
                </a:solidFill>
                <a:effectLst/>
                <a:latin typeface="system-ui"/>
              </a:rPr>
              <a:t>42 </a:t>
            </a:r>
            <a:r>
              <a:rPr lang="en-US" sz="2200" b="0" i="0" dirty="0">
                <a:solidFill>
                  <a:srgbClr val="000000"/>
                </a:solidFill>
                <a:effectLst/>
                <a:latin typeface="system-ui"/>
              </a:rPr>
              <a:t>They devoted themselves to the apostles’ teaching and to fellowship, to the breaking of bread and to prayer. </a:t>
            </a:r>
            <a:r>
              <a:rPr lang="en-US" sz="2200" b="1" i="0" baseline="30000" dirty="0">
                <a:solidFill>
                  <a:srgbClr val="000000"/>
                </a:solidFill>
                <a:effectLst/>
                <a:latin typeface="system-ui"/>
              </a:rPr>
              <a:t>43 </a:t>
            </a:r>
            <a:r>
              <a:rPr lang="en-US" sz="2200" b="0" i="0" dirty="0">
                <a:solidFill>
                  <a:srgbClr val="000000"/>
                </a:solidFill>
                <a:effectLst/>
                <a:latin typeface="system-ui"/>
              </a:rPr>
              <a:t>Everyone was filled with awe at the many wonders and signs performed by the apostles. </a:t>
            </a:r>
            <a:r>
              <a:rPr lang="en-US" sz="2200" b="1" i="0" baseline="30000" dirty="0">
                <a:solidFill>
                  <a:srgbClr val="000000"/>
                </a:solidFill>
                <a:effectLst/>
                <a:latin typeface="system-ui"/>
              </a:rPr>
              <a:t>44 </a:t>
            </a:r>
            <a:r>
              <a:rPr lang="en-US" sz="2200" b="0" i="0" dirty="0">
                <a:solidFill>
                  <a:srgbClr val="000000"/>
                </a:solidFill>
                <a:effectLst/>
                <a:latin typeface="system-ui"/>
              </a:rPr>
              <a:t>All the believers were together and had everything in common. </a:t>
            </a:r>
            <a:r>
              <a:rPr lang="en-US" sz="2200" b="1" i="0" baseline="30000" dirty="0">
                <a:solidFill>
                  <a:srgbClr val="000000"/>
                </a:solidFill>
                <a:effectLst/>
                <a:latin typeface="system-ui"/>
              </a:rPr>
              <a:t>45 </a:t>
            </a:r>
            <a:r>
              <a:rPr lang="en-US" sz="2200" b="0" i="0" dirty="0">
                <a:solidFill>
                  <a:srgbClr val="000000"/>
                </a:solidFill>
                <a:effectLst/>
                <a:latin typeface="system-ui"/>
              </a:rPr>
              <a:t>They sold property and possessions to give to anyone who had need. </a:t>
            </a:r>
            <a:r>
              <a:rPr lang="en-US" sz="2200" b="1" i="0" baseline="30000" dirty="0">
                <a:solidFill>
                  <a:srgbClr val="000000"/>
                </a:solidFill>
                <a:effectLst/>
                <a:latin typeface="system-ui"/>
              </a:rPr>
              <a:t>46 </a:t>
            </a:r>
            <a:r>
              <a:rPr lang="en-US" sz="2200" b="0" i="0" dirty="0">
                <a:solidFill>
                  <a:srgbClr val="000000"/>
                </a:solidFill>
                <a:effectLst/>
                <a:latin typeface="system-ui"/>
              </a:rPr>
              <a:t>Every day they continued to meet together in the temple courts. They broke bread in their homes and ate together with glad and sincere hearts, </a:t>
            </a:r>
            <a:r>
              <a:rPr lang="en-US" sz="2200" b="1" i="0" baseline="30000" dirty="0">
                <a:solidFill>
                  <a:srgbClr val="000000"/>
                </a:solidFill>
                <a:effectLst/>
                <a:latin typeface="system-ui"/>
              </a:rPr>
              <a:t>47 </a:t>
            </a:r>
            <a:r>
              <a:rPr lang="en-US" sz="2200" b="0" i="0" dirty="0">
                <a:solidFill>
                  <a:srgbClr val="000000"/>
                </a:solidFill>
                <a:effectLst/>
                <a:latin typeface="system-ui"/>
              </a:rPr>
              <a:t>praising God and enjoying the favor of all the people. And the Lord added to their number daily those who were being saved.</a:t>
            </a:r>
          </a:p>
        </p:txBody>
      </p:sp>
      <p:pic>
        <p:nvPicPr>
          <p:cNvPr id="4098" name="Picture 2">
            <a:extLst>
              <a:ext uri="{FF2B5EF4-FFF2-40B4-BE49-F238E27FC236}">
                <a16:creationId xmlns:a16="http://schemas.microsoft.com/office/drawing/2014/main" id="{E56AFC30-CC51-4630-9EB4-337FD723A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6" y="1929556"/>
            <a:ext cx="4220792" cy="30996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792348-3AE4-4F8E-AD95-AEFDAC6ED867}"/>
              </a:ext>
            </a:extLst>
          </p:cNvPr>
          <p:cNvSpPr txBox="1"/>
          <p:nvPr/>
        </p:nvSpPr>
        <p:spPr>
          <a:xfrm>
            <a:off x="1924050" y="5210710"/>
            <a:ext cx="2543175" cy="1323439"/>
          </a:xfrm>
          <a:prstGeom prst="rect">
            <a:avLst/>
          </a:prstGeom>
          <a:noFill/>
        </p:spPr>
        <p:txBody>
          <a:bodyPr wrap="square" rtlCol="0">
            <a:spAutoFit/>
          </a:bodyPr>
          <a:lstStyle/>
          <a:p>
            <a:r>
              <a:rPr lang="en-US" sz="2000" b="1" dirty="0"/>
              <a:t>What was happening to the people who had come to believe in Jesus Christ?</a:t>
            </a:r>
          </a:p>
        </p:txBody>
      </p:sp>
    </p:spTree>
    <p:extLst>
      <p:ext uri="{BB962C8B-B14F-4D97-AF65-F5344CB8AC3E}">
        <p14:creationId xmlns:p14="http://schemas.microsoft.com/office/powerpoint/2010/main" val="3692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10117834"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How the Early Church carried out God’s M&amp;V</a:t>
            </a:r>
          </a:p>
        </p:txBody>
      </p:sp>
      <p:sp>
        <p:nvSpPr>
          <p:cNvPr id="7" name="TextBox 6">
            <a:extLst>
              <a:ext uri="{FF2B5EF4-FFF2-40B4-BE49-F238E27FC236}">
                <a16:creationId xmlns:a16="http://schemas.microsoft.com/office/drawing/2014/main" id="{3B2584F3-ECE1-4583-ADB9-85780F27A739}"/>
              </a:ext>
            </a:extLst>
          </p:cNvPr>
          <p:cNvSpPr txBox="1"/>
          <p:nvPr/>
        </p:nvSpPr>
        <p:spPr>
          <a:xfrm>
            <a:off x="4686301" y="1929556"/>
            <a:ext cx="7505700" cy="4955203"/>
          </a:xfrm>
          <a:prstGeom prst="rect">
            <a:avLst/>
          </a:prstGeom>
          <a:noFill/>
        </p:spPr>
        <p:txBody>
          <a:bodyPr wrap="square">
            <a:spAutoFit/>
          </a:bodyPr>
          <a:lstStyle/>
          <a:p>
            <a:pPr algn="l"/>
            <a:r>
              <a:rPr lang="en-US" sz="2800" b="1" dirty="0">
                <a:solidFill>
                  <a:srgbClr val="000000"/>
                </a:solidFill>
                <a:latin typeface="system-ui"/>
              </a:rPr>
              <a:t>Acts 8:14-17 – The Jerusalem Church</a:t>
            </a:r>
            <a:endParaRPr lang="en-US" sz="2200" dirty="0">
              <a:solidFill>
                <a:srgbClr val="000000"/>
              </a:solidFill>
              <a:latin typeface="system-ui"/>
            </a:endParaRPr>
          </a:p>
          <a:p>
            <a:pPr algn="l"/>
            <a:r>
              <a:rPr lang="en-US" sz="2400" b="1" i="0" baseline="30000" dirty="0">
                <a:solidFill>
                  <a:srgbClr val="000000"/>
                </a:solidFill>
                <a:effectLst/>
                <a:latin typeface="system-ui"/>
              </a:rPr>
              <a:t>14 </a:t>
            </a:r>
            <a:r>
              <a:rPr lang="en-US" sz="2400" b="0" i="0" dirty="0">
                <a:solidFill>
                  <a:srgbClr val="000000"/>
                </a:solidFill>
                <a:effectLst/>
                <a:latin typeface="system-ui"/>
              </a:rPr>
              <a:t>When the apostles in Jerusalem heard that Samaria had accepted the word of God, they sent Peter and John to Samaria. </a:t>
            </a:r>
            <a:r>
              <a:rPr lang="en-US" sz="2400" b="1" i="0" baseline="30000" dirty="0">
                <a:solidFill>
                  <a:srgbClr val="000000"/>
                </a:solidFill>
                <a:effectLst/>
                <a:latin typeface="system-ui"/>
              </a:rPr>
              <a:t>15 </a:t>
            </a:r>
            <a:r>
              <a:rPr lang="en-US" sz="2400" b="0" i="0" dirty="0">
                <a:solidFill>
                  <a:srgbClr val="000000"/>
                </a:solidFill>
                <a:effectLst/>
                <a:latin typeface="system-ui"/>
              </a:rPr>
              <a:t>When they arrived, they prayed for the new believers there that they might receive the Holy Spirit, </a:t>
            </a:r>
            <a:r>
              <a:rPr lang="en-US" sz="2400" b="1" i="0" baseline="30000" dirty="0">
                <a:solidFill>
                  <a:srgbClr val="000000"/>
                </a:solidFill>
                <a:effectLst/>
                <a:latin typeface="system-ui"/>
              </a:rPr>
              <a:t>16 </a:t>
            </a:r>
            <a:r>
              <a:rPr lang="en-US" sz="2400" b="0" i="0" dirty="0">
                <a:solidFill>
                  <a:srgbClr val="000000"/>
                </a:solidFill>
                <a:effectLst/>
                <a:latin typeface="system-ui"/>
              </a:rPr>
              <a:t>because the Holy Spirit had not yet come on any of them; they had simply been baptized in the name of the Lord Jesus. </a:t>
            </a:r>
            <a:r>
              <a:rPr lang="en-US" sz="2400" b="1" i="0" baseline="30000" dirty="0">
                <a:solidFill>
                  <a:srgbClr val="000000"/>
                </a:solidFill>
                <a:effectLst/>
                <a:latin typeface="system-ui"/>
              </a:rPr>
              <a:t>17 </a:t>
            </a:r>
            <a:r>
              <a:rPr lang="en-US" sz="2400" b="0" i="0" dirty="0">
                <a:solidFill>
                  <a:srgbClr val="000000"/>
                </a:solidFill>
                <a:effectLst/>
                <a:latin typeface="system-ui"/>
              </a:rPr>
              <a:t>Then Peter and John placed their hands on them, and they received the Holy Spirit….</a:t>
            </a:r>
          </a:p>
          <a:p>
            <a:pPr algn="l"/>
            <a:r>
              <a:rPr lang="en-US" sz="2400" b="1" i="0" baseline="30000" dirty="0">
                <a:solidFill>
                  <a:srgbClr val="000000"/>
                </a:solidFill>
                <a:effectLst/>
                <a:latin typeface="system-ui"/>
              </a:rPr>
              <a:t>25 </a:t>
            </a:r>
            <a:r>
              <a:rPr lang="en-US" sz="2400" b="0" i="0" dirty="0">
                <a:solidFill>
                  <a:srgbClr val="000000"/>
                </a:solidFill>
                <a:effectLst/>
                <a:latin typeface="system-ui"/>
              </a:rPr>
              <a:t>After they had further proclaimed the word of the Lord and testified about Jesus, Peter and John returned to Jerusalem, preaching the gospel in many Samaritan villages.</a:t>
            </a:r>
            <a:endParaRPr lang="en-US" sz="2200" b="0" i="0" dirty="0">
              <a:solidFill>
                <a:srgbClr val="000000"/>
              </a:solidFill>
              <a:effectLst/>
              <a:latin typeface="system-ui"/>
            </a:endParaRPr>
          </a:p>
        </p:txBody>
      </p:sp>
      <p:pic>
        <p:nvPicPr>
          <p:cNvPr id="4098" name="Picture 2">
            <a:extLst>
              <a:ext uri="{FF2B5EF4-FFF2-40B4-BE49-F238E27FC236}">
                <a16:creationId xmlns:a16="http://schemas.microsoft.com/office/drawing/2014/main" id="{E56AFC30-CC51-4630-9EB4-337FD723A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6" y="1929556"/>
            <a:ext cx="4220792" cy="3099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5D31E4-5724-4928-B93F-56B7FB6A4F13}"/>
              </a:ext>
            </a:extLst>
          </p:cNvPr>
          <p:cNvSpPr txBox="1"/>
          <p:nvPr/>
        </p:nvSpPr>
        <p:spPr>
          <a:xfrm>
            <a:off x="2329472" y="5473452"/>
            <a:ext cx="8972550" cy="954107"/>
          </a:xfrm>
          <a:prstGeom prst="rect">
            <a:avLst/>
          </a:prstGeom>
          <a:solidFill>
            <a:srgbClr val="00B0F0"/>
          </a:solidFill>
        </p:spPr>
        <p:txBody>
          <a:bodyPr wrap="square" rtlCol="0">
            <a:spAutoFit/>
          </a:bodyPr>
          <a:lstStyle/>
          <a:p>
            <a:r>
              <a:rPr lang="en-US" sz="2800" b="1" dirty="0">
                <a:solidFill>
                  <a:schemeClr val="bg1"/>
                </a:solidFill>
              </a:rPr>
              <a:t>What was the responsibility of the Apostleship?</a:t>
            </a:r>
          </a:p>
          <a:p>
            <a:r>
              <a:rPr lang="en-US" sz="2800" b="1" dirty="0">
                <a:solidFill>
                  <a:schemeClr val="bg1"/>
                </a:solidFill>
              </a:rPr>
              <a:t>Who are the Apostles? Who are Peter and John?</a:t>
            </a:r>
          </a:p>
        </p:txBody>
      </p:sp>
    </p:spTree>
    <p:extLst>
      <p:ext uri="{BB962C8B-B14F-4D97-AF65-F5344CB8AC3E}">
        <p14:creationId xmlns:p14="http://schemas.microsoft.com/office/powerpoint/2010/main" val="41655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10117834" cy="1546577"/>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50" dirty="0"/>
          </a:p>
          <a:p>
            <a:pPr marL="571500" indent="-571500">
              <a:buFont typeface="Arial" panose="020B0604020202020204" pitchFamily="34" charset="0"/>
              <a:buChar char="•"/>
            </a:pPr>
            <a:r>
              <a:rPr lang="en-US" sz="4000" dirty="0"/>
              <a:t>How the Early Church carried out God’s M&amp;V</a:t>
            </a:r>
          </a:p>
        </p:txBody>
      </p:sp>
      <p:sp>
        <p:nvSpPr>
          <p:cNvPr id="7" name="TextBox 6">
            <a:extLst>
              <a:ext uri="{FF2B5EF4-FFF2-40B4-BE49-F238E27FC236}">
                <a16:creationId xmlns:a16="http://schemas.microsoft.com/office/drawing/2014/main" id="{3B2584F3-ECE1-4583-ADB9-85780F27A739}"/>
              </a:ext>
            </a:extLst>
          </p:cNvPr>
          <p:cNvSpPr txBox="1"/>
          <p:nvPr/>
        </p:nvSpPr>
        <p:spPr>
          <a:xfrm>
            <a:off x="3667125" y="1929556"/>
            <a:ext cx="8524876" cy="4955203"/>
          </a:xfrm>
          <a:prstGeom prst="rect">
            <a:avLst/>
          </a:prstGeom>
          <a:noFill/>
        </p:spPr>
        <p:txBody>
          <a:bodyPr wrap="square">
            <a:spAutoFit/>
          </a:bodyPr>
          <a:lstStyle/>
          <a:p>
            <a:pPr algn="l"/>
            <a:r>
              <a:rPr lang="en-US" sz="2800" b="1" dirty="0">
                <a:solidFill>
                  <a:srgbClr val="000000"/>
                </a:solidFill>
                <a:latin typeface="system-ui"/>
              </a:rPr>
              <a:t>Acts 8:14-17 – The Antioch Church</a:t>
            </a:r>
            <a:endParaRPr lang="en-US" sz="2200" dirty="0">
              <a:solidFill>
                <a:srgbClr val="000000"/>
              </a:solidFill>
              <a:latin typeface="system-ui"/>
            </a:endParaRPr>
          </a:p>
          <a:p>
            <a:pPr algn="l"/>
            <a:r>
              <a:rPr lang="en-US" sz="2400" b="1" i="0" baseline="30000" dirty="0">
                <a:solidFill>
                  <a:srgbClr val="000000"/>
                </a:solidFill>
                <a:effectLst/>
                <a:latin typeface="system-ui"/>
              </a:rPr>
              <a:t>1 </a:t>
            </a:r>
            <a:r>
              <a:rPr lang="en-US" sz="2400" b="0" i="0" dirty="0">
                <a:solidFill>
                  <a:srgbClr val="000000"/>
                </a:solidFill>
                <a:effectLst/>
                <a:latin typeface="system-ui"/>
              </a:rPr>
              <a:t>Now in the church at Antioch there were prophets and teachers: Barnabas, Simeon called Niger, Lucius of Cyrene, Manaen (who had been brought up with Herod the tetrarch) and Saul. </a:t>
            </a:r>
            <a:r>
              <a:rPr lang="en-US" sz="2400" b="1" i="0" baseline="30000" dirty="0">
                <a:solidFill>
                  <a:srgbClr val="000000"/>
                </a:solidFill>
                <a:effectLst/>
                <a:latin typeface="system-ui"/>
              </a:rPr>
              <a:t>2 </a:t>
            </a:r>
            <a:r>
              <a:rPr lang="en-US" sz="2400" b="0" i="0" dirty="0">
                <a:solidFill>
                  <a:srgbClr val="000000"/>
                </a:solidFill>
                <a:effectLst/>
                <a:latin typeface="system-ui"/>
              </a:rPr>
              <a:t>While they were worshiping the Lord and fasting, the Holy Spirit said, “Set apart for me Barnabas and Saul for the work to which I have called them.” </a:t>
            </a:r>
            <a:r>
              <a:rPr lang="en-US" sz="2400" b="1" i="0" baseline="30000" dirty="0">
                <a:solidFill>
                  <a:srgbClr val="000000"/>
                </a:solidFill>
                <a:effectLst/>
                <a:latin typeface="system-ui"/>
              </a:rPr>
              <a:t>3 </a:t>
            </a:r>
            <a:r>
              <a:rPr lang="en-US" sz="2400" b="0" i="0" dirty="0">
                <a:solidFill>
                  <a:srgbClr val="000000"/>
                </a:solidFill>
                <a:effectLst/>
                <a:latin typeface="system-ui"/>
              </a:rPr>
              <a:t>So after they had fasted and prayed, they placed their hands on them and sent them off.</a:t>
            </a:r>
            <a:endParaRPr lang="en-US" sz="2400" b="1" i="0" dirty="0">
              <a:solidFill>
                <a:srgbClr val="000000"/>
              </a:solidFill>
              <a:effectLst/>
              <a:latin typeface="system-ui"/>
            </a:endParaRPr>
          </a:p>
          <a:p>
            <a:pPr algn="l"/>
            <a:r>
              <a:rPr lang="en-US" sz="2400" b="1" i="0" baseline="30000" dirty="0">
                <a:solidFill>
                  <a:srgbClr val="000000"/>
                </a:solidFill>
                <a:effectLst/>
                <a:latin typeface="system-ui"/>
              </a:rPr>
              <a:t>4 </a:t>
            </a:r>
            <a:r>
              <a:rPr lang="en-US" sz="2400" b="0" i="0" dirty="0">
                <a:solidFill>
                  <a:srgbClr val="000000"/>
                </a:solidFill>
                <a:effectLst/>
                <a:latin typeface="system-ui"/>
              </a:rPr>
              <a:t>The two of them, sent on their way by the Holy Spirit, went down to Seleucia and sailed from there to Cyprus. </a:t>
            </a:r>
            <a:r>
              <a:rPr lang="en-US" sz="2400" b="1" i="0" baseline="30000" dirty="0">
                <a:solidFill>
                  <a:srgbClr val="000000"/>
                </a:solidFill>
                <a:effectLst/>
                <a:latin typeface="system-ui"/>
              </a:rPr>
              <a:t>5 </a:t>
            </a:r>
            <a:r>
              <a:rPr lang="en-US" sz="2400" b="0" i="0" dirty="0">
                <a:solidFill>
                  <a:srgbClr val="000000"/>
                </a:solidFill>
                <a:effectLst/>
                <a:latin typeface="system-ui"/>
              </a:rPr>
              <a:t>When they arrived at Salamis, they proclaimed the word of God in the Jewish synagogues</a:t>
            </a:r>
          </a:p>
          <a:p>
            <a:pPr algn="l"/>
            <a:endParaRPr lang="en-US" sz="2400" dirty="0">
              <a:solidFill>
                <a:srgbClr val="000000"/>
              </a:solidFill>
              <a:latin typeface="system-ui"/>
            </a:endParaRPr>
          </a:p>
        </p:txBody>
      </p:sp>
      <p:pic>
        <p:nvPicPr>
          <p:cNvPr id="10" name="Picture 9" descr="Map&#10;&#10;Description automatically generated">
            <a:extLst>
              <a:ext uri="{FF2B5EF4-FFF2-40B4-BE49-F238E27FC236}">
                <a16:creationId xmlns:a16="http://schemas.microsoft.com/office/drawing/2014/main" id="{5FDC8ADE-1B9E-4354-9160-9A41C7BA5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9357"/>
            <a:ext cx="3429000" cy="4912332"/>
          </a:xfrm>
          <a:prstGeom prst="rect">
            <a:avLst/>
          </a:prstGeom>
        </p:spPr>
      </p:pic>
      <p:sp>
        <p:nvSpPr>
          <p:cNvPr id="6" name="TextBox 5">
            <a:extLst>
              <a:ext uri="{FF2B5EF4-FFF2-40B4-BE49-F238E27FC236}">
                <a16:creationId xmlns:a16="http://schemas.microsoft.com/office/drawing/2014/main" id="{EA5D31E4-5724-4928-B93F-56B7FB6A4F13}"/>
              </a:ext>
            </a:extLst>
          </p:cNvPr>
          <p:cNvSpPr txBox="1"/>
          <p:nvPr/>
        </p:nvSpPr>
        <p:spPr>
          <a:xfrm>
            <a:off x="5362575" y="6013521"/>
            <a:ext cx="5872409" cy="523220"/>
          </a:xfrm>
          <a:prstGeom prst="rect">
            <a:avLst/>
          </a:prstGeom>
          <a:solidFill>
            <a:srgbClr val="00B0F0"/>
          </a:solidFill>
        </p:spPr>
        <p:txBody>
          <a:bodyPr wrap="square" rtlCol="0">
            <a:spAutoFit/>
          </a:bodyPr>
          <a:lstStyle/>
          <a:p>
            <a:r>
              <a:rPr lang="en-US" sz="2800" b="1" dirty="0">
                <a:solidFill>
                  <a:schemeClr val="bg1"/>
                </a:solidFill>
              </a:rPr>
              <a:t>What can we tell about this church?</a:t>
            </a:r>
          </a:p>
        </p:txBody>
      </p:sp>
    </p:spTree>
    <p:extLst>
      <p:ext uri="{BB962C8B-B14F-4D97-AF65-F5344CB8AC3E}">
        <p14:creationId xmlns:p14="http://schemas.microsoft.com/office/powerpoint/2010/main" val="9723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0472584" cy="2154436"/>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What were the mission and vision of the Early Church?</a:t>
            </a:r>
          </a:p>
        </p:txBody>
      </p:sp>
      <p:sp>
        <p:nvSpPr>
          <p:cNvPr id="7" name="TextBox 6">
            <a:extLst>
              <a:ext uri="{FF2B5EF4-FFF2-40B4-BE49-F238E27FC236}">
                <a16:creationId xmlns:a16="http://schemas.microsoft.com/office/drawing/2014/main" id="{3B2584F3-ECE1-4583-ADB9-85780F27A739}"/>
              </a:ext>
            </a:extLst>
          </p:cNvPr>
          <p:cNvSpPr txBox="1"/>
          <p:nvPr/>
        </p:nvSpPr>
        <p:spPr>
          <a:xfrm>
            <a:off x="2782259" y="1789123"/>
            <a:ext cx="9066839" cy="4832092"/>
          </a:xfrm>
          <a:prstGeom prst="rect">
            <a:avLst/>
          </a:prstGeom>
          <a:noFill/>
        </p:spPr>
        <p:txBody>
          <a:bodyPr wrap="square">
            <a:spAutoFit/>
          </a:bodyPr>
          <a:lstStyle/>
          <a:p>
            <a:pPr marL="457200" indent="-457200" algn="l">
              <a:buFont typeface="Arial" panose="020B0604020202020204" pitchFamily="34" charset="0"/>
              <a:buChar char="•"/>
            </a:pPr>
            <a:r>
              <a:rPr lang="en-US" sz="2800" dirty="0">
                <a:solidFill>
                  <a:srgbClr val="000000"/>
                </a:solidFill>
                <a:latin typeface="system-ui"/>
              </a:rPr>
              <a:t>Fellowship together, at least weekly</a:t>
            </a:r>
          </a:p>
          <a:p>
            <a:pPr marL="457200" indent="-457200" algn="l">
              <a:buFont typeface="Arial" panose="020B0604020202020204" pitchFamily="34" charset="0"/>
              <a:buChar char="•"/>
            </a:pPr>
            <a:r>
              <a:rPr lang="en-US" sz="2800" dirty="0">
                <a:solidFill>
                  <a:srgbClr val="000000"/>
                </a:solidFill>
                <a:latin typeface="system-ui"/>
              </a:rPr>
              <a:t>Proclaiming the Good News of Jesus Christ</a:t>
            </a:r>
          </a:p>
          <a:p>
            <a:pPr marL="457200" indent="-457200" algn="l">
              <a:buFont typeface="Arial" panose="020B0604020202020204" pitchFamily="34" charset="0"/>
              <a:buChar char="•"/>
            </a:pPr>
            <a:r>
              <a:rPr lang="en-US" sz="2800" dirty="0">
                <a:solidFill>
                  <a:srgbClr val="000000"/>
                </a:solidFill>
                <a:latin typeface="system-ui"/>
              </a:rPr>
              <a:t>Breaking of Break and Drinking of the Cup</a:t>
            </a:r>
          </a:p>
          <a:p>
            <a:pPr marL="457200" indent="-457200" algn="l">
              <a:buFont typeface="Arial" panose="020B0604020202020204" pitchFamily="34" charset="0"/>
              <a:buChar char="•"/>
            </a:pPr>
            <a:r>
              <a:rPr lang="en-US" sz="2800" dirty="0">
                <a:solidFill>
                  <a:srgbClr val="000000"/>
                </a:solidFill>
                <a:latin typeface="system-ui"/>
              </a:rPr>
              <a:t>Sharing what they had, to one another &amp; those in need</a:t>
            </a:r>
          </a:p>
          <a:p>
            <a:pPr marL="457200" indent="-457200" algn="l">
              <a:buFont typeface="Arial" panose="020B0604020202020204" pitchFamily="34" charset="0"/>
              <a:buChar char="•"/>
            </a:pPr>
            <a:r>
              <a:rPr lang="en-US" sz="2800" dirty="0">
                <a:solidFill>
                  <a:srgbClr val="000000"/>
                </a:solidFill>
                <a:latin typeface="system-ui"/>
              </a:rPr>
              <a:t>Selling what they had (sell possession and giving alms)</a:t>
            </a:r>
          </a:p>
          <a:p>
            <a:pPr marL="457200" indent="-457200" algn="l">
              <a:buFont typeface="Arial" panose="020B0604020202020204" pitchFamily="34" charset="0"/>
              <a:buChar char="•"/>
            </a:pPr>
            <a:r>
              <a:rPr lang="en-US" sz="2800" dirty="0">
                <a:solidFill>
                  <a:srgbClr val="000000"/>
                </a:solidFill>
                <a:latin typeface="system-ui"/>
              </a:rPr>
              <a:t>Gathering for worship, teaching and learning, prayers and fasting</a:t>
            </a:r>
          </a:p>
          <a:p>
            <a:pPr marL="457200" indent="-457200" algn="l">
              <a:buFont typeface="Arial" panose="020B0604020202020204" pitchFamily="34" charset="0"/>
              <a:buChar char="•"/>
            </a:pPr>
            <a:r>
              <a:rPr lang="en-US" sz="2800" dirty="0">
                <a:solidFill>
                  <a:srgbClr val="000000"/>
                </a:solidFill>
                <a:latin typeface="system-ui"/>
              </a:rPr>
              <a:t>Go from place to place/house to house</a:t>
            </a:r>
          </a:p>
          <a:p>
            <a:pPr marL="457200" indent="-457200" algn="l">
              <a:buFont typeface="Arial" panose="020B0604020202020204" pitchFamily="34" charset="0"/>
              <a:buChar char="•"/>
            </a:pPr>
            <a:r>
              <a:rPr lang="en-US" sz="2800" dirty="0">
                <a:solidFill>
                  <a:srgbClr val="000000"/>
                </a:solidFill>
                <a:latin typeface="system-ui"/>
              </a:rPr>
              <a:t>Commissioning people to serve as missionary/pastor</a:t>
            </a:r>
          </a:p>
          <a:p>
            <a:pPr marL="457200" indent="-457200" algn="l">
              <a:buFont typeface="Arial" panose="020B0604020202020204" pitchFamily="34" charset="0"/>
              <a:buChar char="•"/>
            </a:pPr>
            <a:r>
              <a:rPr lang="en-US" sz="2800" dirty="0">
                <a:solidFill>
                  <a:srgbClr val="000000"/>
                </a:solidFill>
                <a:latin typeface="system-ui"/>
              </a:rPr>
              <a:t>Supporting the works of the church</a:t>
            </a:r>
          </a:p>
          <a:p>
            <a:pPr marL="457200" indent="-457200" algn="l">
              <a:buFont typeface="Arial" panose="020B0604020202020204" pitchFamily="34" charset="0"/>
              <a:buChar char="•"/>
            </a:pPr>
            <a:r>
              <a:rPr lang="en-US" sz="2800" dirty="0">
                <a:solidFill>
                  <a:srgbClr val="000000"/>
                </a:solidFill>
                <a:latin typeface="system-ui"/>
              </a:rPr>
              <a:t>Go beyond your own race, town and country, etc.</a:t>
            </a:r>
          </a:p>
        </p:txBody>
      </p:sp>
    </p:spTree>
    <p:extLst>
      <p:ext uri="{BB962C8B-B14F-4D97-AF65-F5344CB8AC3E}">
        <p14:creationId xmlns:p14="http://schemas.microsoft.com/office/powerpoint/2010/main" val="35172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496674" cy="1538883"/>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Strong Beliefs and Convictions</a:t>
            </a:r>
          </a:p>
        </p:txBody>
      </p:sp>
      <p:sp>
        <p:nvSpPr>
          <p:cNvPr id="7" name="TextBox 6">
            <a:extLst>
              <a:ext uri="{FF2B5EF4-FFF2-40B4-BE49-F238E27FC236}">
                <a16:creationId xmlns:a16="http://schemas.microsoft.com/office/drawing/2014/main" id="{3B2584F3-ECE1-4583-ADB9-85780F27A739}"/>
              </a:ext>
            </a:extLst>
          </p:cNvPr>
          <p:cNvSpPr txBox="1"/>
          <p:nvPr/>
        </p:nvSpPr>
        <p:spPr>
          <a:xfrm>
            <a:off x="4257674" y="1665490"/>
            <a:ext cx="7267575" cy="3970318"/>
          </a:xfrm>
          <a:prstGeom prst="rect">
            <a:avLst/>
          </a:prstGeom>
          <a:noFill/>
        </p:spPr>
        <p:txBody>
          <a:bodyPr wrap="square">
            <a:spAutoFit/>
          </a:bodyPr>
          <a:lstStyle/>
          <a:p>
            <a:pPr algn="l"/>
            <a:r>
              <a:rPr lang="en-US" sz="2800" b="1" dirty="0">
                <a:solidFill>
                  <a:srgbClr val="000000"/>
                </a:solidFill>
                <a:latin typeface="system-ui"/>
              </a:rPr>
              <a:t>Romans 1:16-17</a:t>
            </a:r>
          </a:p>
          <a:p>
            <a:pPr algn="l"/>
            <a:r>
              <a:rPr lang="en-US" sz="2800" b="1" i="0" baseline="30000" dirty="0">
                <a:solidFill>
                  <a:srgbClr val="000000"/>
                </a:solidFill>
                <a:effectLst/>
                <a:latin typeface="system-ui"/>
              </a:rPr>
              <a:t>16 </a:t>
            </a:r>
            <a:r>
              <a:rPr lang="en-US" sz="2800" b="0" i="0" dirty="0">
                <a:solidFill>
                  <a:srgbClr val="000000"/>
                </a:solidFill>
                <a:effectLst/>
                <a:latin typeface="system-ui"/>
              </a:rPr>
              <a:t>For I am not </a:t>
            </a:r>
            <a:r>
              <a:rPr lang="en-US" sz="2800" b="0" i="0" u="sng" dirty="0">
                <a:solidFill>
                  <a:srgbClr val="000000"/>
                </a:solidFill>
                <a:effectLst/>
                <a:latin typeface="system-ui"/>
              </a:rPr>
              <a:t>ashamed</a:t>
            </a:r>
            <a:r>
              <a:rPr lang="en-US" sz="2800" b="0" i="0" dirty="0">
                <a:solidFill>
                  <a:srgbClr val="000000"/>
                </a:solidFill>
                <a:effectLst/>
                <a:latin typeface="system-ui"/>
              </a:rPr>
              <a:t> of the gospel, because </a:t>
            </a:r>
            <a:r>
              <a:rPr lang="en-US" sz="2800" b="0" i="0" u="sng" dirty="0">
                <a:solidFill>
                  <a:srgbClr val="000000"/>
                </a:solidFill>
                <a:effectLst/>
                <a:latin typeface="system-ui"/>
              </a:rPr>
              <a:t>it is the power </a:t>
            </a:r>
            <a:r>
              <a:rPr lang="en-US" sz="2800" b="0" i="0" dirty="0">
                <a:solidFill>
                  <a:srgbClr val="000000"/>
                </a:solidFill>
                <a:effectLst/>
                <a:latin typeface="system-ui"/>
              </a:rPr>
              <a:t>of </a:t>
            </a:r>
            <a:r>
              <a:rPr lang="en-US" sz="2800" b="0" i="0" u="sng" dirty="0">
                <a:solidFill>
                  <a:srgbClr val="000000"/>
                </a:solidFill>
                <a:effectLst/>
                <a:latin typeface="system-ui"/>
              </a:rPr>
              <a:t>God that brings salvation to everyone who believes</a:t>
            </a:r>
            <a:r>
              <a:rPr lang="en-US" sz="2800" b="0" i="0" dirty="0">
                <a:solidFill>
                  <a:srgbClr val="000000"/>
                </a:solidFill>
                <a:effectLst/>
                <a:latin typeface="system-ui"/>
              </a:rPr>
              <a:t>: first to the Jew, then to the Gentile. </a:t>
            </a:r>
            <a:r>
              <a:rPr lang="en-US" sz="2800" b="1" i="0" baseline="30000" dirty="0">
                <a:solidFill>
                  <a:srgbClr val="000000"/>
                </a:solidFill>
                <a:effectLst/>
                <a:latin typeface="system-ui"/>
              </a:rPr>
              <a:t>17 </a:t>
            </a:r>
            <a:r>
              <a:rPr lang="en-US" sz="2800" b="0" i="0" dirty="0">
                <a:solidFill>
                  <a:srgbClr val="000000"/>
                </a:solidFill>
                <a:effectLst/>
                <a:latin typeface="system-ui"/>
              </a:rPr>
              <a:t>For in the gospel the righteousness of God is revealed—a righteousness that is by faith from first to last,</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4" tooltip="See footnote e"/>
              </a:rPr>
              <a:t>e</a:t>
            </a:r>
            <a:r>
              <a:rPr lang="en-US" sz="2800" b="0" i="0" baseline="30000" dirty="0">
                <a:solidFill>
                  <a:srgbClr val="000000"/>
                </a:solidFill>
                <a:effectLst/>
                <a:latin typeface="system-ui"/>
              </a:rPr>
              <a:t>]</a:t>
            </a:r>
            <a:r>
              <a:rPr lang="en-US" sz="2800" b="0" i="0" dirty="0">
                <a:solidFill>
                  <a:srgbClr val="000000"/>
                </a:solidFill>
                <a:effectLst/>
                <a:latin typeface="system-ui"/>
              </a:rPr>
              <a:t> just as it is written: “</a:t>
            </a:r>
            <a:r>
              <a:rPr lang="en-US" sz="2800" b="0" i="0" u="sng" dirty="0">
                <a:solidFill>
                  <a:srgbClr val="000000"/>
                </a:solidFill>
                <a:effectLst/>
                <a:latin typeface="system-ui"/>
              </a:rPr>
              <a:t>The righteous will live by faith</a:t>
            </a:r>
            <a:r>
              <a:rPr lang="en-US" sz="2800" b="0" i="0" dirty="0">
                <a:solidFill>
                  <a:srgbClr val="000000"/>
                </a:solidFill>
                <a:effectLst/>
                <a:latin typeface="system-ui"/>
              </a:rPr>
              <a:t>.”</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5" tooltip="See footnote f"/>
              </a:rPr>
              <a:t>f</a:t>
            </a:r>
            <a:r>
              <a:rPr lang="en-US" sz="2800" b="0" i="0" baseline="30000" dirty="0">
                <a:solidFill>
                  <a:srgbClr val="000000"/>
                </a:solidFill>
                <a:effectLst/>
                <a:latin typeface="system-ui"/>
              </a:rPr>
              <a:t>]</a:t>
            </a:r>
            <a:endParaRPr lang="en-US" sz="2800" dirty="0">
              <a:solidFill>
                <a:srgbClr val="000000"/>
              </a:solidFill>
              <a:latin typeface="system-ui"/>
            </a:endParaRPr>
          </a:p>
        </p:txBody>
      </p:sp>
      <p:pic>
        <p:nvPicPr>
          <p:cNvPr id="5122" name="Picture 2" descr="Apostle Paul: Writer of Most of the New Testament - Owlcation">
            <a:extLst>
              <a:ext uri="{FF2B5EF4-FFF2-40B4-BE49-F238E27FC236}">
                <a16:creationId xmlns:a16="http://schemas.microsoft.com/office/drawing/2014/main" id="{E1632BAD-8FC2-4783-9B90-52C6007386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12" y="1798840"/>
            <a:ext cx="3505200" cy="452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816292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Reflection &amp; Prayer</a:t>
            </a:r>
          </a:p>
        </p:txBody>
      </p:sp>
      <p:sp>
        <p:nvSpPr>
          <p:cNvPr id="6" name="TextBox 5">
            <a:extLst>
              <a:ext uri="{FF2B5EF4-FFF2-40B4-BE49-F238E27FC236}">
                <a16:creationId xmlns:a16="http://schemas.microsoft.com/office/drawing/2014/main" id="{4284F13B-5DCF-4D3B-B5A7-527C43CB98F5}"/>
              </a:ext>
            </a:extLst>
          </p:cNvPr>
          <p:cNvSpPr txBox="1"/>
          <p:nvPr/>
        </p:nvSpPr>
        <p:spPr>
          <a:xfrm>
            <a:off x="922293" y="1343588"/>
            <a:ext cx="9923185" cy="1077218"/>
          </a:xfrm>
          <a:prstGeom prst="rect">
            <a:avLst/>
          </a:prstGeom>
          <a:noFill/>
        </p:spPr>
        <p:txBody>
          <a:bodyPr wrap="square">
            <a:spAutoFit/>
          </a:bodyPr>
          <a:lstStyle/>
          <a:p>
            <a:r>
              <a:rPr lang="en-US" sz="3200" b="1" i="0" baseline="30000" dirty="0">
                <a:solidFill>
                  <a:srgbClr val="000000"/>
                </a:solidFill>
                <a:effectLst/>
                <a:latin typeface="system-ui"/>
              </a:rPr>
              <a:t>18 </a:t>
            </a:r>
            <a:r>
              <a:rPr lang="en-US" sz="3200" b="0" i="0" dirty="0">
                <a:solidFill>
                  <a:srgbClr val="000000"/>
                </a:solidFill>
                <a:effectLst/>
                <a:latin typeface="system-ui"/>
              </a:rPr>
              <a:t>Where there is no vision, the people perish: but he that </a:t>
            </a:r>
            <a:r>
              <a:rPr lang="en-US" sz="3200" b="0" i="0" dirty="0" err="1">
                <a:solidFill>
                  <a:srgbClr val="000000"/>
                </a:solidFill>
                <a:effectLst/>
                <a:latin typeface="system-ui"/>
              </a:rPr>
              <a:t>keepeth</a:t>
            </a:r>
            <a:r>
              <a:rPr lang="en-US" sz="3200" b="0" i="0" dirty="0">
                <a:solidFill>
                  <a:srgbClr val="000000"/>
                </a:solidFill>
                <a:effectLst/>
                <a:latin typeface="system-ui"/>
              </a:rPr>
              <a:t> the law, happy is he. (Proverbs 29:18, KJV)</a:t>
            </a:r>
            <a:endParaRPr lang="en-US" sz="3200" dirty="0"/>
          </a:p>
        </p:txBody>
      </p:sp>
      <p:sp>
        <p:nvSpPr>
          <p:cNvPr id="8" name="TextBox 7">
            <a:extLst>
              <a:ext uri="{FF2B5EF4-FFF2-40B4-BE49-F238E27FC236}">
                <a16:creationId xmlns:a16="http://schemas.microsoft.com/office/drawing/2014/main" id="{824D3630-352C-5FC1-D21B-551500FF22C1}"/>
              </a:ext>
            </a:extLst>
          </p:cNvPr>
          <p:cNvSpPr txBox="1"/>
          <p:nvPr/>
        </p:nvSpPr>
        <p:spPr>
          <a:xfrm>
            <a:off x="922293" y="2580581"/>
            <a:ext cx="7393329" cy="2062103"/>
          </a:xfrm>
          <a:prstGeom prst="rect">
            <a:avLst/>
          </a:prstGeom>
          <a:noFill/>
        </p:spPr>
        <p:txBody>
          <a:bodyPr wrap="square">
            <a:spAutoFit/>
          </a:bodyPr>
          <a:lstStyle/>
          <a:p>
            <a:r>
              <a:rPr lang="en-US" sz="3200" b="0" i="0" dirty="0">
                <a:solidFill>
                  <a:srgbClr val="000000"/>
                </a:solidFill>
                <a:effectLst/>
                <a:latin typeface="system-ui"/>
              </a:rPr>
              <a:t>If people can’t see what God is doing,</a:t>
            </a:r>
            <a:br>
              <a:rPr lang="en-US" sz="3200" dirty="0"/>
            </a:br>
            <a:r>
              <a:rPr lang="en-US" sz="3200" b="0" i="0" dirty="0">
                <a:solidFill>
                  <a:srgbClr val="000000"/>
                </a:solidFill>
                <a:effectLst/>
                <a:latin typeface="Courier New" panose="02070309020205020404" pitchFamily="49" charset="0"/>
              </a:rPr>
              <a:t>    </a:t>
            </a:r>
            <a:r>
              <a:rPr lang="en-US" sz="3200" b="0" i="0" dirty="0">
                <a:solidFill>
                  <a:srgbClr val="000000"/>
                </a:solidFill>
                <a:effectLst/>
                <a:latin typeface="system-ui"/>
              </a:rPr>
              <a:t>they stumble all over themselves;</a:t>
            </a:r>
            <a:br>
              <a:rPr lang="en-US" sz="3200" dirty="0"/>
            </a:br>
            <a:r>
              <a:rPr lang="en-US" sz="3200" b="0" i="0" dirty="0">
                <a:solidFill>
                  <a:srgbClr val="000000"/>
                </a:solidFill>
                <a:effectLst/>
                <a:latin typeface="system-ui"/>
              </a:rPr>
              <a:t>But when they attend to what he reveals,</a:t>
            </a:r>
            <a:br>
              <a:rPr lang="en-US" sz="3200" dirty="0"/>
            </a:br>
            <a:r>
              <a:rPr lang="en-US" sz="3200" b="0" i="0" dirty="0">
                <a:solidFill>
                  <a:srgbClr val="000000"/>
                </a:solidFill>
                <a:effectLst/>
                <a:latin typeface="Courier New" panose="02070309020205020404" pitchFamily="49" charset="0"/>
              </a:rPr>
              <a:t>    </a:t>
            </a:r>
            <a:r>
              <a:rPr lang="en-US" sz="3200" b="0" i="0" dirty="0">
                <a:solidFill>
                  <a:srgbClr val="000000"/>
                </a:solidFill>
                <a:effectLst/>
                <a:latin typeface="system-ui"/>
              </a:rPr>
              <a:t>they are most blessed. MSG</a:t>
            </a:r>
            <a:endParaRPr lang="en-US" sz="3200" dirty="0"/>
          </a:p>
        </p:txBody>
      </p:sp>
      <p:sp>
        <p:nvSpPr>
          <p:cNvPr id="10" name="TextBox 9">
            <a:extLst>
              <a:ext uri="{FF2B5EF4-FFF2-40B4-BE49-F238E27FC236}">
                <a16:creationId xmlns:a16="http://schemas.microsoft.com/office/drawing/2014/main" id="{CD48AA04-126C-1CCE-6A34-4E1A8E885C32}"/>
              </a:ext>
            </a:extLst>
          </p:cNvPr>
          <p:cNvSpPr txBox="1"/>
          <p:nvPr/>
        </p:nvSpPr>
        <p:spPr>
          <a:xfrm>
            <a:off x="5678628" y="4642684"/>
            <a:ext cx="6117220" cy="2062103"/>
          </a:xfrm>
          <a:prstGeom prst="rect">
            <a:avLst/>
          </a:prstGeom>
          <a:noFill/>
        </p:spPr>
        <p:txBody>
          <a:bodyPr wrap="square">
            <a:spAutoFit/>
          </a:bodyPr>
          <a:lstStyle/>
          <a:p>
            <a:r>
              <a:rPr lang="en-US" sz="3200" dirty="0"/>
              <a:t>Where there is no revelation, people cast off restraint;</a:t>
            </a:r>
          </a:p>
          <a:p>
            <a:r>
              <a:rPr lang="en-US" sz="3200" dirty="0"/>
              <a:t>    but blessed is the one who heeds wisdom’s instruction. NIV</a:t>
            </a:r>
          </a:p>
        </p:txBody>
      </p:sp>
    </p:spTree>
    <p:extLst>
      <p:ext uri="{BB962C8B-B14F-4D97-AF65-F5344CB8AC3E}">
        <p14:creationId xmlns:p14="http://schemas.microsoft.com/office/powerpoint/2010/main" val="339640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7663" y="193178"/>
            <a:ext cx="11496674" cy="1538883"/>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Strong Beliefs and Convictions</a:t>
            </a:r>
          </a:p>
        </p:txBody>
      </p:sp>
      <p:sp>
        <p:nvSpPr>
          <p:cNvPr id="7" name="TextBox 6">
            <a:extLst>
              <a:ext uri="{FF2B5EF4-FFF2-40B4-BE49-F238E27FC236}">
                <a16:creationId xmlns:a16="http://schemas.microsoft.com/office/drawing/2014/main" id="{3B2584F3-ECE1-4583-ADB9-85780F27A739}"/>
              </a:ext>
            </a:extLst>
          </p:cNvPr>
          <p:cNvSpPr txBox="1"/>
          <p:nvPr/>
        </p:nvSpPr>
        <p:spPr>
          <a:xfrm>
            <a:off x="3472405" y="1595021"/>
            <a:ext cx="8565850" cy="5262979"/>
          </a:xfrm>
          <a:prstGeom prst="rect">
            <a:avLst/>
          </a:prstGeom>
          <a:noFill/>
        </p:spPr>
        <p:txBody>
          <a:bodyPr wrap="square">
            <a:spAutoFit/>
          </a:bodyPr>
          <a:lstStyle/>
          <a:p>
            <a:pPr algn="l"/>
            <a:r>
              <a:rPr lang="en-US" sz="2800" b="1" dirty="0">
                <a:solidFill>
                  <a:srgbClr val="000000"/>
                </a:solidFill>
                <a:latin typeface="system-ui"/>
              </a:rPr>
              <a:t>Romans 10:9-13</a:t>
            </a:r>
          </a:p>
          <a:p>
            <a:pPr algn="l"/>
            <a:r>
              <a:rPr lang="en-US" sz="2800" b="1" i="0" baseline="30000" dirty="0">
                <a:solidFill>
                  <a:srgbClr val="000000"/>
                </a:solidFill>
                <a:effectLst/>
                <a:latin typeface="system-ui"/>
              </a:rPr>
              <a:t>9 </a:t>
            </a:r>
            <a:r>
              <a:rPr lang="en-US" sz="2800" b="0" i="0" u="sng" dirty="0">
                <a:solidFill>
                  <a:srgbClr val="000000"/>
                </a:solidFill>
                <a:effectLst/>
                <a:latin typeface="system-ui"/>
              </a:rPr>
              <a:t>If you declare with your mouth, “Jesus is Lord,” and believe in your heart that God raised him from the dead, you will be saved</a:t>
            </a:r>
            <a:r>
              <a:rPr lang="en-US" sz="2800" b="0" i="0" dirty="0">
                <a:solidFill>
                  <a:srgbClr val="000000"/>
                </a:solidFill>
                <a:effectLst/>
                <a:latin typeface="system-ui"/>
              </a:rPr>
              <a:t>. </a:t>
            </a:r>
            <a:r>
              <a:rPr lang="en-US" sz="2800" b="1" i="0" baseline="30000" dirty="0">
                <a:solidFill>
                  <a:srgbClr val="000000"/>
                </a:solidFill>
                <a:effectLst/>
                <a:latin typeface="system-ui"/>
              </a:rPr>
              <a:t>10 </a:t>
            </a:r>
            <a:r>
              <a:rPr lang="en-US" sz="2800" b="0" i="0" dirty="0">
                <a:solidFill>
                  <a:srgbClr val="000000"/>
                </a:solidFill>
                <a:effectLst/>
                <a:latin typeface="system-ui"/>
              </a:rPr>
              <a:t>For it is </a:t>
            </a:r>
            <a:r>
              <a:rPr lang="en-US" sz="2800" b="0" i="0" u="sng" dirty="0">
                <a:solidFill>
                  <a:srgbClr val="000000"/>
                </a:solidFill>
                <a:effectLst/>
                <a:latin typeface="system-ui"/>
              </a:rPr>
              <a:t>with your heart that you believe and are justified</a:t>
            </a:r>
            <a:r>
              <a:rPr lang="en-US" sz="2800" b="0" i="0" dirty="0">
                <a:solidFill>
                  <a:srgbClr val="000000"/>
                </a:solidFill>
                <a:effectLst/>
                <a:latin typeface="system-ui"/>
              </a:rPr>
              <a:t>, and it is with your mouth that you profess your faith and are saved. </a:t>
            </a:r>
            <a:r>
              <a:rPr lang="en-US" sz="2800" b="1" i="0" baseline="30000" dirty="0">
                <a:solidFill>
                  <a:srgbClr val="000000"/>
                </a:solidFill>
                <a:effectLst/>
                <a:latin typeface="system-ui"/>
              </a:rPr>
              <a:t>11 </a:t>
            </a:r>
            <a:r>
              <a:rPr lang="en-US" sz="2800" b="0" i="0" dirty="0">
                <a:solidFill>
                  <a:srgbClr val="000000"/>
                </a:solidFill>
                <a:effectLst/>
                <a:latin typeface="system-ui"/>
              </a:rPr>
              <a:t>As Scripture says, “Anyone who believes in him will never be put to shame.”</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4" tooltip="See footnote e"/>
              </a:rPr>
              <a:t>e</a:t>
            </a:r>
            <a:r>
              <a:rPr lang="en-US" sz="2800" b="0" i="0" baseline="30000" dirty="0">
                <a:solidFill>
                  <a:srgbClr val="000000"/>
                </a:solidFill>
                <a:effectLst/>
                <a:latin typeface="system-ui"/>
              </a:rPr>
              <a:t>]</a:t>
            </a:r>
            <a:r>
              <a:rPr lang="en-US" sz="2800" b="0" i="0" dirty="0">
                <a:solidFill>
                  <a:srgbClr val="000000"/>
                </a:solidFill>
                <a:effectLst/>
                <a:latin typeface="system-ui"/>
              </a:rPr>
              <a:t> </a:t>
            </a:r>
            <a:r>
              <a:rPr lang="en-US" sz="2800" b="1" i="0" baseline="30000" dirty="0">
                <a:solidFill>
                  <a:srgbClr val="000000"/>
                </a:solidFill>
                <a:effectLst/>
                <a:latin typeface="system-ui"/>
              </a:rPr>
              <a:t>12 </a:t>
            </a:r>
            <a:r>
              <a:rPr lang="en-US" sz="2800" b="0" i="0" dirty="0">
                <a:solidFill>
                  <a:srgbClr val="000000"/>
                </a:solidFill>
                <a:effectLst/>
                <a:latin typeface="system-ui"/>
              </a:rPr>
              <a:t>For there is no difference between Jew and Gentile—the same Lord is Lord of all and richly blesses all who call on him, </a:t>
            </a:r>
            <a:r>
              <a:rPr lang="en-US" sz="2800" b="1" i="0" baseline="30000" dirty="0">
                <a:solidFill>
                  <a:srgbClr val="000000"/>
                </a:solidFill>
                <a:effectLst/>
                <a:latin typeface="system-ui"/>
              </a:rPr>
              <a:t>13 </a:t>
            </a:r>
            <a:r>
              <a:rPr lang="en-US" sz="2800" b="0" i="0" dirty="0">
                <a:solidFill>
                  <a:srgbClr val="000000"/>
                </a:solidFill>
                <a:effectLst/>
                <a:latin typeface="system-ui"/>
              </a:rPr>
              <a:t>for, “</a:t>
            </a:r>
            <a:r>
              <a:rPr lang="en-US" sz="2800" b="0" i="0" u="sng" dirty="0">
                <a:solidFill>
                  <a:srgbClr val="000000"/>
                </a:solidFill>
                <a:effectLst/>
                <a:latin typeface="system-ui"/>
              </a:rPr>
              <a:t>Everyone who calls on the name of the Lord will be saved</a:t>
            </a:r>
            <a:r>
              <a:rPr lang="en-US" sz="2800" b="0" i="0" dirty="0">
                <a:solidFill>
                  <a:srgbClr val="000000"/>
                </a:solidFill>
                <a:effectLst/>
                <a:latin typeface="system-ui"/>
              </a:rPr>
              <a:t>.”</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5" tooltip="See footnote f"/>
              </a:rPr>
              <a:t>f</a:t>
            </a:r>
            <a:r>
              <a:rPr lang="en-US" sz="2800" b="0" i="0" baseline="30000" dirty="0">
                <a:solidFill>
                  <a:srgbClr val="000000"/>
                </a:solidFill>
                <a:effectLst/>
                <a:latin typeface="system-ui"/>
              </a:rPr>
              <a:t>]</a:t>
            </a:r>
            <a:r>
              <a:rPr lang="en-US" sz="2800" b="0" i="0" dirty="0">
                <a:solidFill>
                  <a:srgbClr val="000000"/>
                </a:solidFill>
                <a:effectLst/>
                <a:latin typeface="system-ui"/>
              </a:rPr>
              <a:t> “The righteous will live by faith.”</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6" tooltip="See footnote f"/>
              </a:rPr>
              <a:t>f</a:t>
            </a:r>
            <a:r>
              <a:rPr lang="en-US" sz="2800" b="0" i="0" baseline="30000" dirty="0">
                <a:solidFill>
                  <a:srgbClr val="000000"/>
                </a:solidFill>
                <a:effectLst/>
                <a:latin typeface="system-ui"/>
              </a:rPr>
              <a:t>]</a:t>
            </a:r>
            <a:endParaRPr lang="en-US" sz="2800" dirty="0">
              <a:solidFill>
                <a:srgbClr val="000000"/>
              </a:solidFill>
              <a:latin typeface="system-ui"/>
            </a:endParaRPr>
          </a:p>
        </p:txBody>
      </p:sp>
      <p:sp>
        <p:nvSpPr>
          <p:cNvPr id="6" name="TextBox 5">
            <a:extLst>
              <a:ext uri="{FF2B5EF4-FFF2-40B4-BE49-F238E27FC236}">
                <a16:creationId xmlns:a16="http://schemas.microsoft.com/office/drawing/2014/main" id="{CF4BD5A4-5023-9196-9C40-8CA45B659BE7}"/>
              </a:ext>
            </a:extLst>
          </p:cNvPr>
          <p:cNvSpPr txBox="1"/>
          <p:nvPr/>
        </p:nvSpPr>
        <p:spPr>
          <a:xfrm>
            <a:off x="0" y="1910292"/>
            <a:ext cx="3472405" cy="2862322"/>
          </a:xfrm>
          <a:prstGeom prst="rect">
            <a:avLst/>
          </a:prstGeom>
          <a:solidFill>
            <a:srgbClr val="00B0F0"/>
          </a:solidFill>
        </p:spPr>
        <p:txBody>
          <a:bodyPr wrap="square" rtlCol="0">
            <a:spAutoFit/>
          </a:bodyPr>
          <a:lstStyle/>
          <a:p>
            <a:r>
              <a:rPr lang="en-US" sz="2000" dirty="0">
                <a:solidFill>
                  <a:schemeClr val="bg1"/>
                </a:solidFill>
              </a:rPr>
              <a:t>What are your beliefs and convictions about your faith in Jesus Christ?  The discipleship are guided by strong </a:t>
            </a:r>
            <a:r>
              <a:rPr lang="en-US" sz="2000" dirty="0" err="1">
                <a:solidFill>
                  <a:schemeClr val="bg1"/>
                </a:solidFill>
              </a:rPr>
              <a:t>convction</a:t>
            </a:r>
            <a:r>
              <a:rPr lang="en-US" sz="2000" dirty="0">
                <a:solidFill>
                  <a:schemeClr val="bg1"/>
                </a:solidFill>
              </a:rPr>
              <a:t> not only who Jesus is but what you are willing to do for Jesus.</a:t>
            </a:r>
          </a:p>
          <a:p>
            <a:r>
              <a:rPr lang="en-US" sz="2000" dirty="0">
                <a:solidFill>
                  <a:schemeClr val="bg1"/>
                </a:solidFill>
              </a:rPr>
              <a:t>They have a personal/heart-filled relationship with Jesus Christ.</a:t>
            </a:r>
          </a:p>
        </p:txBody>
      </p:sp>
    </p:spTree>
    <p:extLst>
      <p:ext uri="{BB962C8B-B14F-4D97-AF65-F5344CB8AC3E}">
        <p14:creationId xmlns:p14="http://schemas.microsoft.com/office/powerpoint/2010/main" val="2824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496674" cy="1538883"/>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Mission &amp; Vision of the UMC</a:t>
            </a:r>
          </a:p>
          <a:p>
            <a:pPr marL="571500" indent="-571500">
              <a:buFont typeface="Arial" panose="020B0604020202020204" pitchFamily="34" charset="0"/>
              <a:buChar char="•"/>
            </a:pPr>
            <a:endParaRPr lang="en-US" sz="1000" dirty="0">
              <a:solidFill>
                <a:srgbClr val="FF0000"/>
              </a:solidFill>
            </a:endParaRPr>
          </a:p>
          <a:p>
            <a:pPr marL="571500" indent="-571500">
              <a:buFont typeface="Arial" panose="020B0604020202020204" pitchFamily="34" charset="0"/>
              <a:buChar char="•"/>
            </a:pPr>
            <a:r>
              <a:rPr lang="en-US" sz="4000" dirty="0"/>
              <a:t>Mission Statement – Mission and Vision</a:t>
            </a:r>
          </a:p>
        </p:txBody>
      </p:sp>
      <p:sp>
        <p:nvSpPr>
          <p:cNvPr id="7" name="TextBox 6">
            <a:extLst>
              <a:ext uri="{FF2B5EF4-FFF2-40B4-BE49-F238E27FC236}">
                <a16:creationId xmlns:a16="http://schemas.microsoft.com/office/drawing/2014/main" id="{3B2584F3-ECE1-4583-ADB9-85780F27A739}"/>
              </a:ext>
            </a:extLst>
          </p:cNvPr>
          <p:cNvSpPr txBox="1"/>
          <p:nvPr/>
        </p:nvSpPr>
        <p:spPr>
          <a:xfrm>
            <a:off x="2343150" y="1847016"/>
            <a:ext cx="8694980" cy="3539430"/>
          </a:xfrm>
          <a:prstGeom prst="rect">
            <a:avLst/>
          </a:prstGeom>
          <a:noFill/>
        </p:spPr>
        <p:txBody>
          <a:bodyPr wrap="square">
            <a:spAutoFit/>
          </a:bodyPr>
          <a:lstStyle/>
          <a:p>
            <a:pPr algn="l"/>
            <a:r>
              <a:rPr lang="en-US" sz="2800" b="0" i="0" dirty="0">
                <a:solidFill>
                  <a:srgbClr val="202124"/>
                </a:solidFill>
                <a:effectLst/>
                <a:latin typeface="Roboto" panose="02000000000000000000" pitchFamily="2" charset="0"/>
              </a:rPr>
              <a:t>The mission of the </a:t>
            </a:r>
            <a:r>
              <a:rPr lang="en-US" sz="2800" b="0" i="0" u="sng" dirty="0">
                <a:solidFill>
                  <a:srgbClr val="202124"/>
                </a:solidFill>
                <a:effectLst/>
                <a:latin typeface="Roboto" panose="02000000000000000000" pitchFamily="2" charset="0"/>
              </a:rPr>
              <a:t>United Methodist Church</a:t>
            </a:r>
            <a:r>
              <a:rPr lang="en-US" sz="2800" b="0" i="0" dirty="0">
                <a:solidFill>
                  <a:srgbClr val="202124"/>
                </a:solidFill>
                <a:effectLst/>
                <a:latin typeface="Roboto" panose="02000000000000000000" pitchFamily="2" charset="0"/>
              </a:rPr>
              <a:t> is </a:t>
            </a:r>
            <a:r>
              <a:rPr lang="en-US" sz="2800" b="1" i="0" dirty="0">
                <a:solidFill>
                  <a:srgbClr val="202124"/>
                </a:solidFill>
                <a:effectLst/>
                <a:latin typeface="Roboto" panose="02000000000000000000" pitchFamily="2" charset="0"/>
              </a:rPr>
              <a:t>to </a:t>
            </a:r>
            <a:r>
              <a:rPr lang="en-US" sz="2800" b="1" i="0" u="sng" dirty="0">
                <a:solidFill>
                  <a:srgbClr val="202124"/>
                </a:solidFill>
                <a:effectLst/>
                <a:latin typeface="Roboto" panose="02000000000000000000" pitchFamily="2" charset="0"/>
              </a:rPr>
              <a:t>make disciples </a:t>
            </a:r>
            <a:r>
              <a:rPr lang="en-US" sz="2800" b="1" i="0" dirty="0">
                <a:solidFill>
                  <a:srgbClr val="202124"/>
                </a:solidFill>
                <a:effectLst/>
                <a:latin typeface="Roboto" panose="02000000000000000000" pitchFamily="2" charset="0"/>
              </a:rPr>
              <a:t>of Jesus Christ for </a:t>
            </a:r>
            <a:r>
              <a:rPr lang="en-US" sz="2800" b="1" i="0" u="sng" dirty="0">
                <a:solidFill>
                  <a:srgbClr val="202124"/>
                </a:solidFill>
                <a:effectLst/>
                <a:latin typeface="Roboto" panose="02000000000000000000" pitchFamily="2" charset="0"/>
              </a:rPr>
              <a:t>the transformation of the world</a:t>
            </a:r>
            <a:r>
              <a:rPr lang="en-US" sz="2800" b="0" i="0" dirty="0">
                <a:solidFill>
                  <a:srgbClr val="202124"/>
                </a:solidFill>
                <a:effectLst/>
                <a:latin typeface="Roboto" panose="02000000000000000000" pitchFamily="2" charset="0"/>
              </a:rPr>
              <a:t>. </a:t>
            </a:r>
            <a:r>
              <a:rPr lang="en-US" sz="2800" dirty="0">
                <a:solidFill>
                  <a:srgbClr val="202124"/>
                </a:solidFill>
                <a:latin typeface="Roboto" panose="02000000000000000000" pitchFamily="2" charset="0"/>
              </a:rPr>
              <a:t>(Mission &amp; Vision)</a:t>
            </a:r>
            <a:endParaRPr lang="en-US" sz="2800" b="0" i="0" dirty="0">
              <a:solidFill>
                <a:srgbClr val="202124"/>
              </a:solidFill>
              <a:effectLst/>
              <a:latin typeface="Roboto" panose="02000000000000000000" pitchFamily="2" charset="0"/>
            </a:endParaRPr>
          </a:p>
          <a:p>
            <a:pPr algn="l"/>
            <a:endParaRPr lang="en-US" sz="2800" dirty="0">
              <a:solidFill>
                <a:srgbClr val="202124"/>
              </a:solidFill>
              <a:latin typeface="Roboto" panose="02000000000000000000" pitchFamily="2" charset="0"/>
            </a:endParaRPr>
          </a:p>
          <a:p>
            <a:pPr algn="l"/>
            <a:r>
              <a:rPr lang="en-US" sz="2800" b="0" i="0" dirty="0">
                <a:solidFill>
                  <a:srgbClr val="202124"/>
                </a:solidFill>
                <a:effectLst/>
                <a:latin typeface="Roboto" panose="02000000000000000000" pitchFamily="2" charset="0"/>
              </a:rPr>
              <a:t>The further mission of </a:t>
            </a:r>
            <a:r>
              <a:rPr lang="en-US" sz="2800" b="0" i="0" u="sng" dirty="0">
                <a:solidFill>
                  <a:srgbClr val="202124"/>
                </a:solidFill>
                <a:effectLst/>
                <a:latin typeface="Roboto" panose="02000000000000000000" pitchFamily="2" charset="0"/>
              </a:rPr>
              <a:t>First United Methodist Church </a:t>
            </a:r>
            <a:r>
              <a:rPr lang="en-US" sz="2800" b="0" i="0" dirty="0">
                <a:solidFill>
                  <a:srgbClr val="202124"/>
                </a:solidFill>
                <a:effectLst/>
                <a:latin typeface="Roboto" panose="02000000000000000000" pitchFamily="2" charset="0"/>
              </a:rPr>
              <a:t>is to create and build inclusive Christian community through INVITING, FORMING and SENDING faithful, active disciples of Jesus Christ.</a:t>
            </a:r>
            <a:endParaRPr lang="en-US" sz="2800" dirty="0">
              <a:solidFill>
                <a:srgbClr val="000000"/>
              </a:solidFill>
              <a:latin typeface="system-ui"/>
            </a:endParaRPr>
          </a:p>
        </p:txBody>
      </p:sp>
      <p:pic>
        <p:nvPicPr>
          <p:cNvPr id="7170" name="Picture 2">
            <a:extLst>
              <a:ext uri="{FF2B5EF4-FFF2-40B4-BE49-F238E27FC236}">
                <a16:creationId xmlns:a16="http://schemas.microsoft.com/office/drawing/2014/main" id="{9B0E7C30-A51E-49A1-9E91-0449C4181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1847016"/>
            <a:ext cx="2386211"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5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496674" cy="1538883"/>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Mission &amp; Vision of the UMC</a:t>
            </a:r>
          </a:p>
          <a:p>
            <a:pPr marL="571500" indent="-571500">
              <a:buFont typeface="Arial" panose="020B0604020202020204" pitchFamily="34" charset="0"/>
              <a:buChar char="•"/>
            </a:pPr>
            <a:endParaRPr lang="en-US" sz="1000" dirty="0">
              <a:solidFill>
                <a:srgbClr val="FF0000"/>
              </a:solidFill>
            </a:endParaRPr>
          </a:p>
          <a:p>
            <a:pPr marL="571500" indent="-571500">
              <a:buFont typeface="Arial" panose="020B0604020202020204" pitchFamily="34" charset="0"/>
              <a:buChar char="•"/>
            </a:pPr>
            <a:r>
              <a:rPr lang="en-US" sz="4000" dirty="0"/>
              <a:t>Mission Statement – Mission and Vision</a:t>
            </a:r>
          </a:p>
        </p:txBody>
      </p:sp>
      <p:sp>
        <p:nvSpPr>
          <p:cNvPr id="7" name="TextBox 6">
            <a:extLst>
              <a:ext uri="{FF2B5EF4-FFF2-40B4-BE49-F238E27FC236}">
                <a16:creationId xmlns:a16="http://schemas.microsoft.com/office/drawing/2014/main" id="{3B2584F3-ECE1-4583-ADB9-85780F27A739}"/>
              </a:ext>
            </a:extLst>
          </p:cNvPr>
          <p:cNvSpPr txBox="1"/>
          <p:nvPr/>
        </p:nvSpPr>
        <p:spPr>
          <a:xfrm>
            <a:off x="2343150" y="1847016"/>
            <a:ext cx="8694980" cy="3108543"/>
          </a:xfrm>
          <a:prstGeom prst="rect">
            <a:avLst/>
          </a:prstGeom>
          <a:noFill/>
        </p:spPr>
        <p:txBody>
          <a:bodyPr wrap="square">
            <a:spAutoFit/>
          </a:bodyPr>
          <a:lstStyle/>
          <a:p>
            <a:pPr algn="l"/>
            <a:r>
              <a:rPr lang="en-US" sz="2800" b="0" i="0" u="sng" dirty="0">
                <a:solidFill>
                  <a:srgbClr val="202124"/>
                </a:solidFill>
                <a:effectLst/>
                <a:latin typeface="Roboto" panose="02000000000000000000" pitchFamily="2" charset="0"/>
              </a:rPr>
              <a:t>The Church of the Resurrection</a:t>
            </a:r>
          </a:p>
          <a:p>
            <a:pPr algn="l"/>
            <a:r>
              <a:rPr lang="en-US" sz="2800" b="0" i="0" dirty="0">
                <a:solidFill>
                  <a:srgbClr val="4D5156"/>
                </a:solidFill>
                <a:effectLst/>
                <a:latin typeface="Roboto" panose="02000000000000000000" pitchFamily="2" charset="0"/>
              </a:rPr>
              <a:t>Our </a:t>
            </a:r>
            <a:r>
              <a:rPr lang="en-US" sz="2800" b="1" i="0" dirty="0">
                <a:solidFill>
                  <a:srgbClr val="5F6368"/>
                </a:solidFill>
                <a:effectLst/>
                <a:latin typeface="Roboto" panose="02000000000000000000" pitchFamily="2" charset="0"/>
              </a:rPr>
              <a:t>Vision</a:t>
            </a:r>
            <a:r>
              <a:rPr lang="en-US" sz="2800" b="0" i="0" dirty="0">
                <a:solidFill>
                  <a:srgbClr val="4D5156"/>
                </a:solidFill>
                <a:effectLst/>
                <a:latin typeface="Roboto" panose="02000000000000000000" pitchFamily="2" charset="0"/>
              </a:rPr>
              <a:t>. Our </a:t>
            </a:r>
            <a:r>
              <a:rPr lang="en-US" sz="2800" b="1" i="0" dirty="0">
                <a:solidFill>
                  <a:srgbClr val="5F6368"/>
                </a:solidFill>
                <a:effectLst/>
                <a:latin typeface="Roboto" panose="02000000000000000000" pitchFamily="2" charset="0"/>
              </a:rPr>
              <a:t>vision</a:t>
            </a:r>
            <a:r>
              <a:rPr lang="en-US" sz="2800" b="0" i="0" dirty="0">
                <a:solidFill>
                  <a:srgbClr val="4D5156"/>
                </a:solidFill>
                <a:effectLst/>
                <a:latin typeface="Roboto" panose="02000000000000000000" pitchFamily="2" charset="0"/>
              </a:rPr>
              <a:t> for </a:t>
            </a:r>
            <a:r>
              <a:rPr lang="en-US" sz="2800" b="1" i="0" dirty="0">
                <a:solidFill>
                  <a:srgbClr val="5F6368"/>
                </a:solidFill>
                <a:effectLst/>
                <a:latin typeface="Roboto" panose="02000000000000000000" pitchFamily="2" charset="0"/>
              </a:rPr>
              <a:t>Resurrection</a:t>
            </a:r>
            <a:r>
              <a:rPr lang="en-US" sz="2800" b="0" i="0" dirty="0">
                <a:solidFill>
                  <a:srgbClr val="4D5156"/>
                </a:solidFill>
                <a:effectLst/>
                <a:latin typeface="Roboto" panose="02000000000000000000" pitchFamily="2" charset="0"/>
              </a:rPr>
              <a:t> is to be used by God to change lives, strengthen </a:t>
            </a:r>
            <a:r>
              <a:rPr lang="en-US" sz="2800" b="1" i="0" dirty="0">
                <a:solidFill>
                  <a:srgbClr val="5F6368"/>
                </a:solidFill>
                <a:effectLst/>
                <a:latin typeface="Roboto" panose="02000000000000000000" pitchFamily="2" charset="0"/>
              </a:rPr>
              <a:t>churches</a:t>
            </a:r>
            <a:r>
              <a:rPr lang="en-US" sz="2800" b="0" i="0" dirty="0">
                <a:solidFill>
                  <a:srgbClr val="4D5156"/>
                </a:solidFill>
                <a:effectLst/>
                <a:latin typeface="Roboto" panose="02000000000000000000" pitchFamily="2" charset="0"/>
              </a:rPr>
              <a:t>, and transform the world. Our Journey is to know, love and serve God.</a:t>
            </a:r>
          </a:p>
          <a:p>
            <a:pPr algn="l"/>
            <a:endParaRPr lang="en-US" sz="2800" dirty="0">
              <a:solidFill>
                <a:srgbClr val="4D5156"/>
              </a:solidFill>
              <a:latin typeface="Roboto" panose="02000000000000000000" pitchFamily="2" charset="0"/>
            </a:endParaRPr>
          </a:p>
          <a:p>
            <a:pPr algn="l"/>
            <a:endParaRPr lang="en-US" sz="2800" dirty="0">
              <a:solidFill>
                <a:srgbClr val="000000"/>
              </a:solidFill>
              <a:latin typeface="system-ui"/>
            </a:endParaRPr>
          </a:p>
        </p:txBody>
      </p:sp>
      <p:pic>
        <p:nvPicPr>
          <p:cNvPr id="7170" name="Picture 2">
            <a:extLst>
              <a:ext uri="{FF2B5EF4-FFF2-40B4-BE49-F238E27FC236}">
                <a16:creationId xmlns:a16="http://schemas.microsoft.com/office/drawing/2014/main" id="{9B0E7C30-A51E-49A1-9E91-0449C4181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1847016"/>
            <a:ext cx="2386211"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496674" cy="1538883"/>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Mission &amp; Vision of a Gas Station</a:t>
            </a:r>
          </a:p>
          <a:p>
            <a:pPr marL="571500" indent="-571500">
              <a:buFont typeface="Arial" panose="020B0604020202020204" pitchFamily="34" charset="0"/>
              <a:buChar char="•"/>
            </a:pPr>
            <a:endParaRPr lang="en-US" sz="1000" dirty="0">
              <a:solidFill>
                <a:srgbClr val="FF0000"/>
              </a:solidFill>
            </a:endParaRPr>
          </a:p>
          <a:p>
            <a:pPr marL="571500" indent="-571500">
              <a:buFont typeface="Arial" panose="020B0604020202020204" pitchFamily="34" charset="0"/>
              <a:buChar char="•"/>
            </a:pPr>
            <a:r>
              <a:rPr lang="en-US" sz="4000" dirty="0"/>
              <a:t>Mission Statement – Kwik Trip </a:t>
            </a:r>
          </a:p>
        </p:txBody>
      </p:sp>
      <p:sp>
        <p:nvSpPr>
          <p:cNvPr id="7" name="TextBox 6">
            <a:extLst>
              <a:ext uri="{FF2B5EF4-FFF2-40B4-BE49-F238E27FC236}">
                <a16:creationId xmlns:a16="http://schemas.microsoft.com/office/drawing/2014/main" id="{3B2584F3-ECE1-4583-ADB9-85780F27A739}"/>
              </a:ext>
            </a:extLst>
          </p:cNvPr>
          <p:cNvSpPr txBox="1"/>
          <p:nvPr/>
        </p:nvSpPr>
        <p:spPr>
          <a:xfrm>
            <a:off x="6713939" y="1847016"/>
            <a:ext cx="4820835" cy="4401205"/>
          </a:xfrm>
          <a:prstGeom prst="rect">
            <a:avLst/>
          </a:prstGeom>
          <a:noFill/>
        </p:spPr>
        <p:txBody>
          <a:bodyPr wrap="square">
            <a:spAutoFit/>
          </a:bodyPr>
          <a:lstStyle/>
          <a:p>
            <a:pPr algn="l"/>
            <a:r>
              <a:rPr lang="en-US" sz="2800" b="0" i="0" dirty="0">
                <a:solidFill>
                  <a:srgbClr val="202124"/>
                </a:solidFill>
                <a:effectLst/>
                <a:latin typeface="Roboto" panose="02000000000000000000" pitchFamily="2" charset="0"/>
              </a:rPr>
              <a:t>“To serve our customers and community more effectively than anyone else by treating our customers, co-workers, and suppliers as we, personally, would like to be treated and to make a difference in someone's life.”</a:t>
            </a:r>
            <a:endParaRPr lang="en-US" sz="2800" b="0" i="0" dirty="0">
              <a:solidFill>
                <a:srgbClr val="4D5156"/>
              </a:solidFill>
              <a:effectLst/>
              <a:latin typeface="Roboto" panose="02000000000000000000" pitchFamily="2" charset="0"/>
            </a:endParaRPr>
          </a:p>
          <a:p>
            <a:pPr algn="l"/>
            <a:endParaRPr lang="en-US" sz="2800" dirty="0">
              <a:solidFill>
                <a:srgbClr val="4D5156"/>
              </a:solidFill>
              <a:latin typeface="Roboto" panose="02000000000000000000" pitchFamily="2" charset="0"/>
            </a:endParaRPr>
          </a:p>
          <a:p>
            <a:pPr algn="l"/>
            <a:endParaRPr lang="en-US" sz="2800" dirty="0">
              <a:solidFill>
                <a:srgbClr val="000000"/>
              </a:solidFill>
              <a:latin typeface="system-ui"/>
            </a:endParaRPr>
          </a:p>
        </p:txBody>
      </p:sp>
      <p:pic>
        <p:nvPicPr>
          <p:cNvPr id="8194" name="Picture 2" descr="Kwik Trip - CStore Decisions">
            <a:extLst>
              <a:ext uri="{FF2B5EF4-FFF2-40B4-BE49-F238E27FC236}">
                <a16:creationId xmlns:a16="http://schemas.microsoft.com/office/drawing/2014/main" id="{9EABFEE2-2037-46D7-A1ED-BBE4D0DE1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775668"/>
            <a:ext cx="6028141" cy="351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8059514"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Mission vs. Vision – </a:t>
            </a:r>
            <a:r>
              <a:rPr lang="en-US" sz="4000" u="sng" dirty="0"/>
              <a:t>Must be CLEAR</a:t>
            </a:r>
          </a:p>
        </p:txBody>
      </p:sp>
      <p:pic>
        <p:nvPicPr>
          <p:cNvPr id="3074" name="Picture 2" descr="A Fascination With Jesus Christ - P.M. News">
            <a:extLst>
              <a:ext uri="{FF2B5EF4-FFF2-40B4-BE49-F238E27FC236}">
                <a16:creationId xmlns:a16="http://schemas.microsoft.com/office/drawing/2014/main" id="{F704CFEC-1282-493C-8E1B-954611736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98" y="1849160"/>
            <a:ext cx="3806858" cy="2634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D558720-228C-4A0F-9907-A2312F7F5069}"/>
              </a:ext>
            </a:extLst>
          </p:cNvPr>
          <p:cNvSpPr txBox="1"/>
          <p:nvPr/>
        </p:nvSpPr>
        <p:spPr>
          <a:xfrm>
            <a:off x="4469606" y="1689943"/>
            <a:ext cx="7269196" cy="5847755"/>
          </a:xfrm>
          <a:prstGeom prst="rect">
            <a:avLst/>
          </a:prstGeom>
          <a:noFill/>
        </p:spPr>
        <p:txBody>
          <a:bodyPr wrap="square">
            <a:spAutoFit/>
          </a:bodyPr>
          <a:lstStyle/>
          <a:p>
            <a:pPr algn="l"/>
            <a:r>
              <a:rPr lang="en-US" sz="2800" b="0" i="0" dirty="0">
                <a:solidFill>
                  <a:srgbClr val="212529"/>
                </a:solidFill>
                <a:effectLst/>
              </a:rPr>
              <a:t>A vision statement is like a photograph of your future business, which gives your business shape and direction.  What do you want to achieve and be known.</a:t>
            </a:r>
          </a:p>
          <a:p>
            <a:pPr algn="l"/>
            <a:r>
              <a:rPr lang="en-US" sz="2800" b="0" i="0" dirty="0">
                <a:solidFill>
                  <a:srgbClr val="212529"/>
                </a:solidFill>
                <a:effectLst/>
              </a:rPr>
              <a:t>A </a:t>
            </a:r>
            <a:r>
              <a:rPr lang="en-US" sz="2800" b="0" i="0" u="sng" dirty="0">
                <a:solidFill>
                  <a:srgbClr val="212529"/>
                </a:solidFill>
                <a:effectLst/>
              </a:rPr>
              <a:t>vision statement </a:t>
            </a:r>
            <a:r>
              <a:rPr lang="en-US" sz="2800" b="0" i="0" dirty="0">
                <a:solidFill>
                  <a:srgbClr val="212529"/>
                </a:solidFill>
                <a:effectLst/>
              </a:rPr>
              <a:t>provides the direction and describes what the founder wants the organization to achieve/be in the future; it’s more about the “what” </a:t>
            </a:r>
            <a:r>
              <a:rPr lang="en-US" sz="2800" dirty="0">
                <a:solidFill>
                  <a:srgbClr val="212529"/>
                </a:solidFill>
              </a:rPr>
              <a:t>the church/business will achieve/be/become</a:t>
            </a:r>
            <a:r>
              <a:rPr lang="en-US" sz="2800" b="0" i="0" dirty="0">
                <a:solidFill>
                  <a:srgbClr val="212529"/>
                </a:solidFill>
                <a:effectLst/>
              </a:rPr>
              <a:t>. It is different from a </a:t>
            </a:r>
            <a:r>
              <a:rPr lang="en-US" sz="2800" b="0" i="0" u="sng" dirty="0">
                <a:solidFill>
                  <a:srgbClr val="212529"/>
                </a:solidFill>
                <a:effectLst/>
              </a:rPr>
              <a:t>mission statement</a:t>
            </a:r>
            <a:r>
              <a:rPr lang="en-US" sz="2800" b="0" i="0" dirty="0">
                <a:solidFill>
                  <a:srgbClr val="212529"/>
                </a:solidFill>
                <a:effectLst/>
              </a:rPr>
              <a:t>, which describes the purpose of an organization and more about the “how” of a business.</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304904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11343875"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Mission &amp; Vision of the Church</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The Importance of Vision – </a:t>
            </a:r>
            <a:r>
              <a:rPr lang="en-US" sz="4000" u="sng" dirty="0"/>
              <a:t>Must MOTIVATE people</a:t>
            </a:r>
          </a:p>
        </p:txBody>
      </p:sp>
      <p:sp>
        <p:nvSpPr>
          <p:cNvPr id="11" name="TextBox 10">
            <a:extLst>
              <a:ext uri="{FF2B5EF4-FFF2-40B4-BE49-F238E27FC236}">
                <a16:creationId xmlns:a16="http://schemas.microsoft.com/office/drawing/2014/main" id="{FD558720-228C-4A0F-9907-A2312F7F5069}"/>
              </a:ext>
            </a:extLst>
          </p:cNvPr>
          <p:cNvSpPr txBox="1"/>
          <p:nvPr/>
        </p:nvSpPr>
        <p:spPr>
          <a:xfrm>
            <a:off x="902184" y="1595021"/>
            <a:ext cx="11334750" cy="5262979"/>
          </a:xfrm>
          <a:prstGeom prst="rect">
            <a:avLst/>
          </a:prstGeom>
          <a:noFill/>
        </p:spPr>
        <p:txBody>
          <a:bodyPr wrap="square">
            <a:spAutoFit/>
          </a:bodyPr>
          <a:lstStyle/>
          <a:p>
            <a:pPr marL="457200" indent="-457200" algn="l">
              <a:buFont typeface="Arial" panose="020B0604020202020204" pitchFamily="34" charset="0"/>
              <a:buChar char="•"/>
            </a:pPr>
            <a:r>
              <a:rPr lang="en-US" sz="2800" b="0" i="0" dirty="0">
                <a:solidFill>
                  <a:srgbClr val="212529"/>
                </a:solidFill>
                <a:effectLst/>
              </a:rPr>
              <a:t>Without a vision statement, </a:t>
            </a:r>
            <a:r>
              <a:rPr lang="en-US" sz="2800" dirty="0">
                <a:solidFill>
                  <a:srgbClr val="212529"/>
                </a:solidFill>
              </a:rPr>
              <a:t>people</a:t>
            </a:r>
            <a:r>
              <a:rPr lang="en-US" sz="2800" b="0" i="0" dirty="0">
                <a:solidFill>
                  <a:srgbClr val="212529"/>
                </a:solidFill>
                <a:effectLst/>
              </a:rPr>
              <a:t> will </a:t>
            </a:r>
            <a:r>
              <a:rPr lang="en-US" sz="2800" b="0" i="0" u="sng" dirty="0">
                <a:solidFill>
                  <a:srgbClr val="212529"/>
                </a:solidFill>
                <a:effectLst/>
              </a:rPr>
              <a:t>lack motivation </a:t>
            </a:r>
            <a:r>
              <a:rPr lang="en-US" sz="2800" b="0" i="0" dirty="0">
                <a:solidFill>
                  <a:srgbClr val="212529"/>
                </a:solidFill>
                <a:effectLst/>
              </a:rPr>
              <a:t>to keep going.</a:t>
            </a:r>
          </a:p>
          <a:p>
            <a:pPr marL="457200" indent="-457200" algn="l">
              <a:buFont typeface="Arial" panose="020B0604020202020204" pitchFamily="34" charset="0"/>
              <a:buChar char="•"/>
            </a:pPr>
            <a:r>
              <a:rPr lang="en-US" sz="2800" b="0" i="0" dirty="0">
                <a:solidFill>
                  <a:srgbClr val="212529"/>
                </a:solidFill>
                <a:effectLst/>
              </a:rPr>
              <a:t>If you don’t </a:t>
            </a:r>
            <a:r>
              <a:rPr lang="en-US" sz="2800" b="0" i="0" u="sng" dirty="0">
                <a:solidFill>
                  <a:srgbClr val="212529"/>
                </a:solidFill>
                <a:effectLst/>
              </a:rPr>
              <a:t>aim for anything</a:t>
            </a:r>
            <a:r>
              <a:rPr lang="en-US" sz="2800" b="0" i="0" dirty="0">
                <a:solidFill>
                  <a:srgbClr val="212529"/>
                </a:solidFill>
                <a:effectLst/>
              </a:rPr>
              <a:t>, you might not hit anything. The more </a:t>
            </a:r>
            <a:r>
              <a:rPr lang="en-US" sz="2800" b="0" i="0" u="sng" dirty="0">
                <a:solidFill>
                  <a:srgbClr val="212529"/>
                </a:solidFill>
                <a:effectLst/>
              </a:rPr>
              <a:t>specific and clear </a:t>
            </a:r>
            <a:r>
              <a:rPr lang="en-US" sz="2800" b="0" i="0" dirty="0">
                <a:solidFill>
                  <a:srgbClr val="212529"/>
                </a:solidFill>
                <a:effectLst/>
              </a:rPr>
              <a:t>you are, the </a:t>
            </a:r>
            <a:r>
              <a:rPr lang="en-US" sz="2800" b="0" i="0" u="sng" dirty="0">
                <a:solidFill>
                  <a:srgbClr val="212529"/>
                </a:solidFill>
                <a:effectLst/>
              </a:rPr>
              <a:t>better your chances </a:t>
            </a:r>
            <a:r>
              <a:rPr lang="en-US" sz="2800" b="0" i="0" dirty="0">
                <a:solidFill>
                  <a:srgbClr val="212529"/>
                </a:solidFill>
                <a:effectLst/>
              </a:rPr>
              <a:t>are at seeing your vision turn into reality.</a:t>
            </a:r>
          </a:p>
          <a:p>
            <a:pPr marL="457200" indent="-457200" algn="l">
              <a:buFont typeface="Arial" panose="020B0604020202020204" pitchFamily="34" charset="0"/>
              <a:buChar char="•"/>
            </a:pPr>
            <a:r>
              <a:rPr lang="en-US" sz="2800" b="0" i="0" dirty="0">
                <a:solidFill>
                  <a:srgbClr val="212529"/>
                </a:solidFill>
                <a:effectLst/>
              </a:rPr>
              <a:t>The importance of a vision statement cannot be overlooked; not only does </a:t>
            </a:r>
            <a:r>
              <a:rPr lang="en-US" sz="2800" b="0" i="0" u="sng" dirty="0">
                <a:solidFill>
                  <a:srgbClr val="212529"/>
                </a:solidFill>
                <a:effectLst/>
              </a:rPr>
              <a:t>it provide long term direction and guidance</a:t>
            </a:r>
            <a:r>
              <a:rPr lang="en-US" sz="2800" b="0" i="0" dirty="0">
                <a:solidFill>
                  <a:srgbClr val="212529"/>
                </a:solidFill>
                <a:effectLst/>
              </a:rPr>
              <a:t>, but it also </a:t>
            </a:r>
            <a:r>
              <a:rPr lang="en-US" sz="2800" b="0" i="0" u="sng" dirty="0">
                <a:solidFill>
                  <a:srgbClr val="212529"/>
                </a:solidFill>
                <a:effectLst>
                  <a:outerShdw blurRad="38100" dist="38100" dir="2700000" algn="tl">
                    <a:srgbClr val="000000">
                      <a:alpha val="43137"/>
                    </a:srgbClr>
                  </a:outerShdw>
                </a:effectLst>
              </a:rPr>
              <a:t>gives you the inspiration and the necessary energy</a:t>
            </a:r>
            <a:r>
              <a:rPr lang="en-US" sz="2800" b="0" i="0" dirty="0">
                <a:solidFill>
                  <a:srgbClr val="212529"/>
                </a:solidFill>
                <a:effectLst/>
              </a:rPr>
              <a:t> to keep going when you feel lost.</a:t>
            </a:r>
          </a:p>
          <a:p>
            <a:pPr marL="457200" indent="-457200" algn="l">
              <a:buFont typeface="Arial" panose="020B0604020202020204" pitchFamily="34" charset="0"/>
              <a:buChar char="•"/>
            </a:pPr>
            <a:r>
              <a:rPr lang="en-US" sz="2800" b="0" i="0" dirty="0">
                <a:solidFill>
                  <a:srgbClr val="212529"/>
                </a:solidFill>
                <a:effectLst/>
              </a:rPr>
              <a:t>Always keep your vision statement alive by revisiting it regularly and communicating your vision with other members of the team, to inspire and motivate them as well.</a:t>
            </a:r>
          </a:p>
          <a:p>
            <a:pPr marL="457200" indent="-457200" algn="l">
              <a:buFont typeface="Arial" panose="020B0604020202020204" pitchFamily="34" charset="0"/>
              <a:buChar char="•"/>
            </a:pPr>
            <a:r>
              <a:rPr lang="en-US" sz="2800" dirty="0">
                <a:solidFill>
                  <a:srgbClr val="212529"/>
                </a:solidFill>
              </a:rPr>
              <a:t>“The people perish for lack of vision”</a:t>
            </a:r>
            <a:endParaRPr lang="en-US" sz="2800" b="0" i="0" dirty="0">
              <a:solidFill>
                <a:srgbClr val="212529"/>
              </a:solidFill>
              <a:effectLst/>
            </a:endParaRPr>
          </a:p>
          <a:p>
            <a:pPr algn="l"/>
            <a:endParaRPr lang="en-US" sz="2800" b="1" i="0" dirty="0">
              <a:solidFill>
                <a:srgbClr val="000000"/>
              </a:solidFill>
              <a:effectLst/>
              <a:latin typeface="system-ui"/>
            </a:endParaRPr>
          </a:p>
        </p:txBody>
      </p:sp>
    </p:spTree>
    <p:extLst>
      <p:ext uri="{BB962C8B-B14F-4D97-AF65-F5344CB8AC3E}">
        <p14:creationId xmlns:p14="http://schemas.microsoft.com/office/powerpoint/2010/main" val="212365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496674" cy="4801314"/>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Mission &amp; Vision – </a:t>
            </a:r>
            <a:r>
              <a:rPr lang="en-US" sz="4000" u="sng" dirty="0">
                <a:effectLst>
                  <a:outerShdw blurRad="38100" dist="38100" dir="2700000" algn="tl">
                    <a:srgbClr val="000000">
                      <a:alpha val="43137"/>
                    </a:srgbClr>
                  </a:outerShdw>
                </a:effectLst>
              </a:rPr>
              <a:t>Must have COMMITTED people</a:t>
            </a:r>
          </a:p>
          <a:p>
            <a:endParaRPr lang="en-US" sz="1000" dirty="0">
              <a:solidFill>
                <a:srgbClr val="FF0000"/>
              </a:solidFill>
            </a:endParaRPr>
          </a:p>
          <a:p>
            <a:pPr marL="571500" indent="-571500">
              <a:buFont typeface="Arial" panose="020B0604020202020204" pitchFamily="34" charset="0"/>
              <a:buChar char="•"/>
            </a:pPr>
            <a:r>
              <a:rPr lang="en-US" sz="3600" dirty="0"/>
              <a:t>We need people with… </a:t>
            </a:r>
          </a:p>
          <a:p>
            <a:r>
              <a:rPr lang="en-US" sz="3600" dirty="0"/>
              <a:t>     </a:t>
            </a:r>
            <a:r>
              <a:rPr lang="en-US" sz="3600" i="1" dirty="0"/>
              <a:t>a conviction, belief, mission,</a:t>
            </a:r>
          </a:p>
          <a:p>
            <a:r>
              <a:rPr lang="en-US" sz="3600" i="1" dirty="0"/>
              <a:t>     vision, love, dedication,</a:t>
            </a:r>
          </a:p>
          <a:p>
            <a:r>
              <a:rPr lang="en-US" sz="3600" i="1" dirty="0"/>
              <a:t>     energy, plan and hope</a:t>
            </a:r>
          </a:p>
          <a:p>
            <a:pPr marL="571500" indent="-571500">
              <a:buFont typeface="Arial" panose="020B0604020202020204" pitchFamily="34" charset="0"/>
              <a:buChar char="•"/>
            </a:pPr>
            <a:r>
              <a:rPr lang="en-US" sz="3600" dirty="0"/>
              <a:t>We need committed leaders</a:t>
            </a:r>
          </a:p>
          <a:p>
            <a:r>
              <a:rPr lang="en-US" sz="3600" i="1" dirty="0"/>
              <a:t>     who see the vision and are</a:t>
            </a:r>
          </a:p>
          <a:p>
            <a:r>
              <a:rPr lang="en-US" sz="3600" i="1" dirty="0"/>
              <a:t>     like-mind to be in the mission</a:t>
            </a:r>
            <a:endParaRPr lang="en-US" sz="3600" dirty="0"/>
          </a:p>
        </p:txBody>
      </p:sp>
      <p:pic>
        <p:nvPicPr>
          <p:cNvPr id="3" name="Picture 2">
            <a:extLst>
              <a:ext uri="{FF2B5EF4-FFF2-40B4-BE49-F238E27FC236}">
                <a16:creationId xmlns:a16="http://schemas.microsoft.com/office/drawing/2014/main" id="{3F940058-3D6B-46AD-BE07-54D7944E6142}"/>
              </a:ext>
            </a:extLst>
          </p:cNvPr>
          <p:cNvPicPr>
            <a:picLocks noChangeAspect="1"/>
          </p:cNvPicPr>
          <p:nvPr/>
        </p:nvPicPr>
        <p:blipFill>
          <a:blip r:embed="rId4"/>
          <a:stretch>
            <a:fillRect/>
          </a:stretch>
        </p:blipFill>
        <p:spPr>
          <a:xfrm>
            <a:off x="7021792" y="1718790"/>
            <a:ext cx="4639458" cy="3231160"/>
          </a:xfrm>
          <a:prstGeom prst="rect">
            <a:avLst/>
          </a:prstGeom>
        </p:spPr>
      </p:pic>
      <p:sp>
        <p:nvSpPr>
          <p:cNvPr id="6" name="TextBox 5">
            <a:extLst>
              <a:ext uri="{FF2B5EF4-FFF2-40B4-BE49-F238E27FC236}">
                <a16:creationId xmlns:a16="http://schemas.microsoft.com/office/drawing/2014/main" id="{F0E714DB-102D-C153-0894-405E169DB8EE}"/>
              </a:ext>
            </a:extLst>
          </p:cNvPr>
          <p:cNvSpPr txBox="1"/>
          <p:nvPr/>
        </p:nvSpPr>
        <p:spPr>
          <a:xfrm>
            <a:off x="1866017" y="5368749"/>
            <a:ext cx="10370917"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a:t>We need people who trust, listen and follow the mission and vision of God, the vision of this church</a:t>
            </a:r>
          </a:p>
        </p:txBody>
      </p:sp>
      <p:sp>
        <p:nvSpPr>
          <p:cNvPr id="4" name="TextBox 3">
            <a:extLst>
              <a:ext uri="{FF2B5EF4-FFF2-40B4-BE49-F238E27FC236}">
                <a16:creationId xmlns:a16="http://schemas.microsoft.com/office/drawing/2014/main" id="{E451354B-3CCD-5E1B-CC82-BD176908A7D3}"/>
              </a:ext>
            </a:extLst>
          </p:cNvPr>
          <p:cNvSpPr txBox="1"/>
          <p:nvPr/>
        </p:nvSpPr>
        <p:spPr>
          <a:xfrm>
            <a:off x="7561931" y="1838733"/>
            <a:ext cx="3559179" cy="769441"/>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Setting the sail</a:t>
            </a:r>
            <a:endParaRPr lang="en-US" sz="4000" dirty="0"/>
          </a:p>
        </p:txBody>
      </p:sp>
    </p:spTree>
    <p:extLst>
      <p:ext uri="{BB962C8B-B14F-4D97-AF65-F5344CB8AC3E}">
        <p14:creationId xmlns:p14="http://schemas.microsoft.com/office/powerpoint/2010/main" val="3929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668124" cy="5847755"/>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Mission &amp; Vision of YOUR Church</a:t>
            </a:r>
          </a:p>
          <a:p>
            <a:pPr marL="571500" indent="-571500">
              <a:buFont typeface="Arial" panose="020B0604020202020204" pitchFamily="34" charset="0"/>
              <a:buChar char="•"/>
            </a:pPr>
            <a:endParaRPr lang="en-US" sz="1000" dirty="0">
              <a:solidFill>
                <a:srgbClr val="FF0000"/>
              </a:solidFill>
            </a:endParaRPr>
          </a:p>
          <a:p>
            <a:pPr marL="571500" indent="-571500">
              <a:buFont typeface="Arial" panose="020B0604020202020204" pitchFamily="34" charset="0"/>
              <a:buChar char="•"/>
            </a:pPr>
            <a:r>
              <a:rPr lang="en-US" sz="4000" dirty="0"/>
              <a:t>Do you have a Mission/Vision Statement?</a:t>
            </a:r>
          </a:p>
          <a:p>
            <a:pPr marL="571500" indent="-571500">
              <a:buFont typeface="Arial" panose="020B0604020202020204" pitchFamily="34" charset="0"/>
              <a:buChar char="•"/>
            </a:pPr>
            <a:r>
              <a:rPr lang="en-US" sz="4000" dirty="0"/>
              <a:t>Does it motivate you, is it clear and give you direction and guidance? </a:t>
            </a:r>
          </a:p>
          <a:p>
            <a:pPr marL="571500" indent="-571500">
              <a:buFont typeface="Arial" panose="020B0604020202020204" pitchFamily="34" charset="0"/>
              <a:buChar char="•"/>
            </a:pPr>
            <a:r>
              <a:rPr lang="en-US" sz="4000" dirty="0"/>
              <a:t>Is it simple to understand, achievable and everyone take ownership of it?</a:t>
            </a:r>
          </a:p>
          <a:p>
            <a:pPr marL="571500" indent="-571500">
              <a:buFont typeface="Arial" panose="020B0604020202020204" pitchFamily="34" charset="0"/>
              <a:buChar char="•"/>
            </a:pPr>
            <a:r>
              <a:rPr lang="en-US" sz="4000" dirty="0"/>
              <a:t>Does it have a Big Picture in mind</a:t>
            </a:r>
          </a:p>
          <a:p>
            <a:pPr marL="571500" indent="-571500">
              <a:buFont typeface="Arial" panose="020B0604020202020204" pitchFamily="34" charset="0"/>
              <a:buChar char="•"/>
            </a:pPr>
            <a:r>
              <a:rPr lang="en-US" sz="4000" dirty="0"/>
              <a:t>Do you have committed people to the mission/vision</a:t>
            </a:r>
          </a:p>
          <a:p>
            <a:pPr marL="571500" indent="-571500">
              <a:buFont typeface="Arial" panose="020B0604020202020204" pitchFamily="34" charset="0"/>
              <a:buChar char="•"/>
            </a:pPr>
            <a:r>
              <a:rPr lang="en-US" sz="4000" dirty="0"/>
              <a:t>A “vision” begins with he end in mind</a:t>
            </a:r>
          </a:p>
        </p:txBody>
      </p:sp>
    </p:spTree>
    <p:extLst>
      <p:ext uri="{BB962C8B-B14F-4D97-AF65-F5344CB8AC3E}">
        <p14:creationId xmlns:p14="http://schemas.microsoft.com/office/powerpoint/2010/main" val="244894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496674" cy="4616648"/>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Setting the Sail – Your Church Mission &amp; Vision</a:t>
            </a:r>
          </a:p>
          <a:p>
            <a:endParaRPr lang="en-US" sz="1000" dirty="0">
              <a:solidFill>
                <a:srgbClr val="FF0000"/>
              </a:solidFill>
            </a:endParaRPr>
          </a:p>
          <a:p>
            <a:pPr marL="571500" indent="-571500">
              <a:buFont typeface="Arial" panose="020B0604020202020204" pitchFamily="34" charset="0"/>
              <a:buChar char="•"/>
            </a:pPr>
            <a:r>
              <a:rPr lang="en-US" sz="4000" dirty="0"/>
              <a:t>What do you want to be known?</a:t>
            </a:r>
          </a:p>
          <a:p>
            <a:pPr marL="571500" indent="-571500">
              <a:buFont typeface="Arial" panose="020B0604020202020204" pitchFamily="34" charset="0"/>
              <a:buChar char="•"/>
            </a:pPr>
            <a:r>
              <a:rPr lang="en-US" sz="4000" dirty="0"/>
              <a:t>What do you want to achieve?</a:t>
            </a:r>
          </a:p>
          <a:p>
            <a:pPr marL="571500" indent="-571500">
              <a:buFont typeface="Arial" panose="020B0604020202020204" pitchFamily="34" charset="0"/>
              <a:buChar char="•"/>
            </a:pPr>
            <a:r>
              <a:rPr lang="en-US" sz="4000" dirty="0"/>
              <a:t>How will you go about doing it?</a:t>
            </a:r>
          </a:p>
          <a:p>
            <a:pPr marL="571500" indent="-571500">
              <a:buFont typeface="Arial" panose="020B0604020202020204" pitchFamily="34" charset="0"/>
              <a:buChar char="•"/>
            </a:pPr>
            <a:r>
              <a:rPr lang="en-US" sz="4000" dirty="0"/>
              <a:t>When will it be done?</a:t>
            </a:r>
          </a:p>
          <a:p>
            <a:pPr marL="571500" indent="-571500">
              <a:buFont typeface="Arial" panose="020B0604020202020204" pitchFamily="34" charset="0"/>
              <a:buChar char="•"/>
            </a:pPr>
            <a:r>
              <a:rPr lang="en-US" sz="4000" dirty="0"/>
              <a:t>Who will do it?</a:t>
            </a:r>
          </a:p>
          <a:p>
            <a:pPr marL="571500" indent="-571500">
              <a:buFont typeface="Arial" panose="020B0604020202020204" pitchFamily="34" charset="0"/>
              <a:buChar char="•"/>
            </a:pPr>
            <a:endParaRPr lang="en-US" sz="4000" dirty="0"/>
          </a:p>
        </p:txBody>
      </p:sp>
      <p:pic>
        <p:nvPicPr>
          <p:cNvPr id="3" name="Picture 2">
            <a:extLst>
              <a:ext uri="{FF2B5EF4-FFF2-40B4-BE49-F238E27FC236}">
                <a16:creationId xmlns:a16="http://schemas.microsoft.com/office/drawing/2014/main" id="{3F940058-3D6B-46AD-BE07-54D7944E6142}"/>
              </a:ext>
            </a:extLst>
          </p:cNvPr>
          <p:cNvPicPr>
            <a:picLocks noChangeAspect="1"/>
          </p:cNvPicPr>
          <p:nvPr/>
        </p:nvPicPr>
        <p:blipFill>
          <a:blip r:embed="rId4"/>
          <a:stretch>
            <a:fillRect/>
          </a:stretch>
        </p:blipFill>
        <p:spPr>
          <a:xfrm>
            <a:off x="6675458" y="2989215"/>
            <a:ext cx="4639458" cy="3231160"/>
          </a:xfrm>
          <a:prstGeom prst="rect">
            <a:avLst/>
          </a:prstGeom>
        </p:spPr>
      </p:pic>
    </p:spTree>
    <p:extLst>
      <p:ext uri="{BB962C8B-B14F-4D97-AF65-F5344CB8AC3E}">
        <p14:creationId xmlns:p14="http://schemas.microsoft.com/office/powerpoint/2010/main" val="409755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Let’s Review Your Mission and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2123658"/>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Mission: </a:t>
            </a:r>
            <a:br>
              <a:rPr lang="en-US" b="1" dirty="0"/>
            </a:br>
            <a:r>
              <a:rPr lang="en-US" sz="4400" b="1" dirty="0"/>
              <a:t>"To Love, Nurture, Growth, and Witness in the name of our Lord Jesus Christ"</a:t>
            </a:r>
            <a:endParaRPr lang="en-US" sz="4400" dirty="0">
              <a:solidFill>
                <a:srgbClr val="000000"/>
              </a:solidFill>
              <a:latin typeface="system-ui"/>
            </a:endParaRPr>
          </a:p>
        </p:txBody>
      </p:sp>
      <p:sp>
        <p:nvSpPr>
          <p:cNvPr id="3" name="TextBox 2">
            <a:extLst>
              <a:ext uri="{FF2B5EF4-FFF2-40B4-BE49-F238E27FC236}">
                <a16:creationId xmlns:a16="http://schemas.microsoft.com/office/drawing/2014/main" id="{AF939CCC-11CB-8818-F7C1-8D8E9ED667BD}"/>
              </a:ext>
            </a:extLst>
          </p:cNvPr>
          <p:cNvSpPr txBox="1"/>
          <p:nvPr/>
        </p:nvSpPr>
        <p:spPr>
          <a:xfrm>
            <a:off x="1216818" y="3283773"/>
            <a:ext cx="10451307" cy="2800767"/>
          </a:xfrm>
          <a:prstGeom prst="rect">
            <a:avLst/>
          </a:prstGeom>
          <a:noFill/>
          <a:ln>
            <a:solidFill>
              <a:schemeClr val="accent1"/>
            </a:solidFill>
          </a:ln>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Mission: </a:t>
            </a:r>
            <a:br>
              <a:rPr lang="en-US" b="1" dirty="0"/>
            </a:br>
            <a:r>
              <a:rPr lang="en-US" sz="4400" b="1" i="1" dirty="0"/>
              <a:t>"To </a:t>
            </a:r>
            <a:r>
              <a:rPr lang="en-US" sz="4400" b="1" i="1" u="sng" dirty="0"/>
              <a:t>live out </a:t>
            </a:r>
            <a:r>
              <a:rPr lang="en-US" sz="4400" b="1" i="1" dirty="0"/>
              <a:t>our faith through Love, Growth and Services in (the name of our Lord) Jesus Christ"</a:t>
            </a:r>
            <a:endParaRPr lang="en-US" sz="4400" i="1" dirty="0">
              <a:solidFill>
                <a:srgbClr val="000000"/>
              </a:solidFill>
              <a:latin typeface="system-ui"/>
            </a:endParaRPr>
          </a:p>
        </p:txBody>
      </p:sp>
    </p:spTree>
    <p:extLst>
      <p:ext uri="{BB962C8B-B14F-4D97-AF65-F5344CB8AC3E}">
        <p14:creationId xmlns:p14="http://schemas.microsoft.com/office/powerpoint/2010/main" val="42494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03536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Our Objectives for this Workshop</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4154984"/>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Understand that we need to have a clear mission and vision</a:t>
            </a:r>
          </a:p>
          <a:p>
            <a:pPr marL="571500" indent="-571500">
              <a:buFont typeface="Arial" panose="020B0604020202020204" pitchFamily="34" charset="0"/>
              <a:buChar char="•"/>
            </a:pPr>
            <a:r>
              <a:rPr lang="en-US" sz="4400" dirty="0">
                <a:solidFill>
                  <a:srgbClr val="000000"/>
                </a:solidFill>
                <a:latin typeface="system-ui"/>
              </a:rPr>
              <a:t>Scripture knowledge of the church’s mission and vision</a:t>
            </a:r>
          </a:p>
          <a:p>
            <a:pPr marL="571500" indent="-571500">
              <a:buFont typeface="Arial" panose="020B0604020202020204" pitchFamily="34" charset="0"/>
              <a:buChar char="•"/>
            </a:pPr>
            <a:r>
              <a:rPr lang="en-US" sz="4400" dirty="0">
                <a:solidFill>
                  <a:srgbClr val="000000"/>
                </a:solidFill>
                <a:latin typeface="system-ui"/>
              </a:rPr>
              <a:t>Begin to think/renew about what the mission of Wheelock UMC is really about</a:t>
            </a:r>
            <a:endParaRPr lang="en-US" sz="4400" dirty="0"/>
          </a:p>
        </p:txBody>
      </p:sp>
    </p:spTree>
    <p:extLst>
      <p:ext uri="{BB962C8B-B14F-4D97-AF65-F5344CB8AC3E}">
        <p14:creationId xmlns:p14="http://schemas.microsoft.com/office/powerpoint/2010/main" val="42299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What is your church’s mission &amp;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4770537"/>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Vision: (values?, how?)</a:t>
            </a:r>
          </a:p>
          <a:p>
            <a:r>
              <a:rPr lang="en-US" sz="3600" dirty="0"/>
              <a:t>I. To be a LOVING (congregation?) mean that we are committed ourselves to respecting, caring, sharing, helping, and visiting others.</a:t>
            </a:r>
          </a:p>
          <a:p>
            <a:r>
              <a:rPr lang="en-US" sz="3600" b="1" i="1" dirty="0"/>
              <a:t>To live out our faith through love means we are </a:t>
            </a:r>
            <a:r>
              <a:rPr lang="en-US" sz="3600" b="1" i="1" u="sng" dirty="0"/>
              <a:t>committed</a:t>
            </a:r>
            <a:r>
              <a:rPr lang="en-US" sz="3600" b="1" i="1" dirty="0"/>
              <a:t> to respect, care, share, help and visit </a:t>
            </a:r>
            <a:r>
              <a:rPr lang="en-US" sz="3600" b="1" i="1" u="sng" dirty="0"/>
              <a:t>others</a:t>
            </a:r>
            <a:br>
              <a:rPr lang="en-US" sz="3600" b="1" i="1" dirty="0"/>
            </a:br>
            <a:endParaRPr lang="en-US" sz="4400" b="1" dirty="0">
              <a:solidFill>
                <a:srgbClr val="000000"/>
              </a:solidFill>
              <a:latin typeface="system-ui"/>
            </a:endParaRPr>
          </a:p>
        </p:txBody>
      </p:sp>
    </p:spTree>
    <p:extLst>
      <p:ext uri="{BB962C8B-B14F-4D97-AF65-F5344CB8AC3E}">
        <p14:creationId xmlns:p14="http://schemas.microsoft.com/office/powerpoint/2010/main" val="7278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What is your church’s mission &amp;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4647426"/>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Vision: (values?, how?)</a:t>
            </a:r>
          </a:p>
          <a:p>
            <a:r>
              <a:rPr lang="en-US" sz="3600" dirty="0"/>
              <a:t>I.</a:t>
            </a:r>
            <a:br>
              <a:rPr lang="en-US" sz="3600" dirty="0"/>
            </a:br>
            <a:r>
              <a:rPr lang="en-US" sz="3600" dirty="0"/>
              <a:t>II. To be a NURTURING congregation mean we are committed to teaching, praising, communicating and leading others.</a:t>
            </a:r>
          </a:p>
          <a:p>
            <a:r>
              <a:rPr lang="en-US" sz="3600" b="1" i="1" dirty="0">
                <a:solidFill>
                  <a:srgbClr val="000000"/>
                </a:solidFill>
                <a:latin typeface="system-ui"/>
              </a:rPr>
              <a:t>To live out our faith through growth means we are committed to learning/Bible study, worshiping, prayer,  fellowship, and teaching others.</a:t>
            </a:r>
            <a:endParaRPr lang="en-US" sz="4400" b="1" i="1" dirty="0">
              <a:solidFill>
                <a:srgbClr val="000000"/>
              </a:solidFill>
              <a:latin typeface="system-ui"/>
            </a:endParaRPr>
          </a:p>
        </p:txBody>
      </p:sp>
    </p:spTree>
    <p:extLst>
      <p:ext uri="{BB962C8B-B14F-4D97-AF65-F5344CB8AC3E}">
        <p14:creationId xmlns:p14="http://schemas.microsoft.com/office/powerpoint/2010/main" val="31032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What is your church’s mission &amp;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7540526"/>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Vision: </a:t>
            </a:r>
          </a:p>
          <a:p>
            <a:r>
              <a:rPr lang="en-US" sz="3600" dirty="0"/>
              <a:t>III. To be a GROWING congregation mean we are committed to prayer, focusing for growth in membership through evangelism, advertising, and marketing the grace of God in our community.</a:t>
            </a:r>
          </a:p>
          <a:p>
            <a:r>
              <a:rPr lang="en-US" sz="3600" dirty="0"/>
              <a:t>IV. To be a WITNESSING c </a:t>
            </a:r>
            <a:r>
              <a:rPr lang="en-US" sz="3600" dirty="0" err="1"/>
              <a:t>ongregation</a:t>
            </a:r>
            <a:r>
              <a:rPr lang="en-US" sz="3600" dirty="0"/>
              <a:t> mean we are committed to diversity, intercultural, and witness to all God's people here and around the world.</a:t>
            </a:r>
          </a:p>
          <a:p>
            <a:endParaRPr lang="en-US" sz="3600" b="1" dirty="0"/>
          </a:p>
          <a:p>
            <a:r>
              <a:rPr lang="en-US" sz="3600" b="1" dirty="0"/>
              <a:t>Combine these two to ONE = SERVICES</a:t>
            </a:r>
            <a:br>
              <a:rPr lang="en-US" dirty="0"/>
            </a:br>
            <a:r>
              <a:rPr lang="en-US" dirty="0"/>
              <a:t> </a:t>
            </a:r>
            <a:br>
              <a:rPr lang="en-US" dirty="0"/>
            </a:br>
            <a:br>
              <a:rPr lang="en-US" dirty="0"/>
            </a:br>
            <a:br>
              <a:rPr lang="en-US" dirty="0"/>
            </a:br>
            <a:br>
              <a:rPr lang="en-US" b="1" dirty="0"/>
            </a:br>
            <a:endParaRPr lang="en-US" sz="4400" dirty="0">
              <a:solidFill>
                <a:srgbClr val="000000"/>
              </a:solidFill>
              <a:latin typeface="system-ui"/>
            </a:endParaRPr>
          </a:p>
        </p:txBody>
      </p:sp>
    </p:spTree>
    <p:extLst>
      <p:ext uri="{BB962C8B-B14F-4D97-AF65-F5344CB8AC3E}">
        <p14:creationId xmlns:p14="http://schemas.microsoft.com/office/powerpoint/2010/main" val="75668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What is your church’s mission &amp;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7817525"/>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Vision: </a:t>
            </a:r>
          </a:p>
          <a:p>
            <a:r>
              <a:rPr lang="en-US" sz="3600" dirty="0"/>
              <a:t>III. &amp; VI</a:t>
            </a:r>
          </a:p>
          <a:p>
            <a:r>
              <a:rPr lang="en-US" sz="3600" b="1" i="1" dirty="0"/>
              <a:t>To live out our faith through </a:t>
            </a:r>
            <a:r>
              <a:rPr lang="en-US" sz="3600" b="1" i="1" u="sng" dirty="0"/>
              <a:t>services</a:t>
            </a:r>
            <a:r>
              <a:rPr lang="en-US" sz="3600" b="1" i="1" dirty="0"/>
              <a:t> means we are committed to (1) evangelism, (2) outreach ministries, (3) engaging in and supporting mission and mission projects locally, nationally and globally, (4) call, train and deploy people to serve, (5) branching out or starting new ministries – becoming selfless, giving our time, talent and treasure on behalf of Jesus Christ as his representative in the world</a:t>
            </a:r>
          </a:p>
          <a:p>
            <a:br>
              <a:rPr lang="en-US" dirty="0"/>
            </a:br>
            <a:r>
              <a:rPr lang="en-US" dirty="0"/>
              <a:t> </a:t>
            </a:r>
            <a:br>
              <a:rPr lang="en-US" dirty="0"/>
            </a:br>
            <a:br>
              <a:rPr lang="en-US" dirty="0"/>
            </a:br>
            <a:br>
              <a:rPr lang="en-US" dirty="0"/>
            </a:br>
            <a:br>
              <a:rPr lang="en-US" b="1" dirty="0"/>
            </a:br>
            <a:endParaRPr lang="en-US" sz="4400" dirty="0">
              <a:solidFill>
                <a:srgbClr val="000000"/>
              </a:solidFill>
              <a:latin typeface="system-ui"/>
            </a:endParaRPr>
          </a:p>
        </p:txBody>
      </p:sp>
    </p:spTree>
    <p:extLst>
      <p:ext uri="{BB962C8B-B14F-4D97-AF65-F5344CB8AC3E}">
        <p14:creationId xmlns:p14="http://schemas.microsoft.com/office/powerpoint/2010/main" val="296190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Final Thoughts: Mission and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438150" y="1160115"/>
            <a:ext cx="11658600" cy="5509200"/>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Your church ministry plan should derive from your Mission and Vision Statement.</a:t>
            </a:r>
          </a:p>
          <a:p>
            <a:pPr marL="571500" indent="-571500">
              <a:buFont typeface="Arial" panose="020B0604020202020204" pitchFamily="34" charset="0"/>
              <a:buChar char="•"/>
            </a:pPr>
            <a:r>
              <a:rPr lang="en-US" sz="4400" dirty="0">
                <a:solidFill>
                  <a:srgbClr val="000000"/>
                </a:solidFill>
                <a:latin typeface="system-ui"/>
              </a:rPr>
              <a:t>Each of your church’s vision involves with planning, strategies, actions, goals and people who will commit to it.</a:t>
            </a:r>
          </a:p>
          <a:p>
            <a:pPr marL="571500" indent="-571500">
              <a:buFont typeface="Arial" panose="020B0604020202020204" pitchFamily="34" charset="0"/>
              <a:buChar char="•"/>
            </a:pPr>
            <a:r>
              <a:rPr lang="en-US" sz="4400" dirty="0">
                <a:solidFill>
                  <a:srgbClr val="000000"/>
                </a:solidFill>
                <a:latin typeface="system-ui"/>
              </a:rPr>
              <a:t>Simply has a vision will accomplish nothing. You must have plans, strategies, actions, goal and people to achieve it.</a:t>
            </a:r>
          </a:p>
        </p:txBody>
      </p:sp>
    </p:spTree>
    <p:extLst>
      <p:ext uri="{BB962C8B-B14F-4D97-AF65-F5344CB8AC3E}">
        <p14:creationId xmlns:p14="http://schemas.microsoft.com/office/powerpoint/2010/main" val="221869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4271439" y="527030"/>
            <a:ext cx="7467139" cy="2739211"/>
          </a:xfrm>
          <a:prstGeom prst="rect">
            <a:avLst/>
          </a:prstGeom>
          <a:noFill/>
        </p:spPr>
        <p:txBody>
          <a:bodyPr wrap="square" rtlCol="0">
            <a:spAutoFit/>
          </a:bodyPr>
          <a:lstStyle/>
          <a:p>
            <a:endParaRPr lang="en-US" sz="4400" dirty="0">
              <a:effectLst>
                <a:outerShdw blurRad="38100" dist="38100" dir="2700000" algn="tl">
                  <a:srgbClr val="000000">
                    <a:alpha val="43137"/>
                  </a:srgbClr>
                </a:outerShdw>
              </a:effectLst>
            </a:endParaRPr>
          </a:p>
          <a:p>
            <a:r>
              <a:rPr lang="en-US" sz="4400" dirty="0">
                <a:effectLst>
                  <a:outerShdw blurRad="38100" dist="38100" dir="2700000" algn="tl">
                    <a:srgbClr val="000000">
                      <a:alpha val="43137"/>
                    </a:srgbClr>
                  </a:outerShdw>
                </a:effectLst>
              </a:rPr>
              <a:t>We are here to support you</a:t>
            </a:r>
          </a:p>
          <a:p>
            <a:r>
              <a:rPr lang="en-US" sz="4400" dirty="0">
                <a:effectLst>
                  <a:outerShdw blurRad="38100" dist="38100" dir="2700000" algn="tl">
                    <a:srgbClr val="000000">
                      <a:alpha val="43137"/>
                    </a:srgbClr>
                  </a:outerShdw>
                </a:effectLst>
              </a:rPr>
              <a:t>Your Mission &amp; Vision</a:t>
            </a:r>
          </a:p>
          <a:p>
            <a:pPr marL="571500" indent="-571500">
              <a:buFont typeface="Arial" panose="020B0604020202020204" pitchFamily="34" charset="0"/>
              <a:buChar char="•"/>
            </a:pPr>
            <a:endParaRPr lang="en-US" sz="4000" dirty="0"/>
          </a:p>
        </p:txBody>
      </p:sp>
      <p:pic>
        <p:nvPicPr>
          <p:cNvPr id="3" name="Picture 2">
            <a:extLst>
              <a:ext uri="{FF2B5EF4-FFF2-40B4-BE49-F238E27FC236}">
                <a16:creationId xmlns:a16="http://schemas.microsoft.com/office/drawing/2014/main" id="{3F940058-3D6B-46AD-BE07-54D7944E6142}"/>
              </a:ext>
            </a:extLst>
          </p:cNvPr>
          <p:cNvPicPr>
            <a:picLocks noChangeAspect="1"/>
          </p:cNvPicPr>
          <p:nvPr/>
        </p:nvPicPr>
        <p:blipFill>
          <a:blip r:embed="rId4"/>
          <a:stretch>
            <a:fillRect/>
          </a:stretch>
        </p:blipFill>
        <p:spPr>
          <a:xfrm>
            <a:off x="5433828" y="3369855"/>
            <a:ext cx="3933093" cy="2739211"/>
          </a:xfrm>
          <a:prstGeom prst="rect">
            <a:avLst/>
          </a:prstGeom>
        </p:spPr>
      </p:pic>
      <p:pic>
        <p:nvPicPr>
          <p:cNvPr id="6" name="Picture 5">
            <a:extLst>
              <a:ext uri="{FF2B5EF4-FFF2-40B4-BE49-F238E27FC236}">
                <a16:creationId xmlns:a16="http://schemas.microsoft.com/office/drawing/2014/main" id="{93F9E7FA-3A5F-D1EF-4CE9-8C79186C5FDF}"/>
              </a:ext>
            </a:extLst>
          </p:cNvPr>
          <p:cNvPicPr>
            <a:picLocks noChangeAspect="1"/>
          </p:cNvPicPr>
          <p:nvPr/>
        </p:nvPicPr>
        <p:blipFill>
          <a:blip r:embed="rId5"/>
          <a:stretch>
            <a:fillRect/>
          </a:stretch>
        </p:blipFill>
        <p:spPr>
          <a:xfrm>
            <a:off x="471949" y="297078"/>
            <a:ext cx="3799490" cy="3617697"/>
          </a:xfrm>
          <a:prstGeom prst="rect">
            <a:avLst/>
          </a:prstGeom>
          <a:effectLst>
            <a:glow>
              <a:schemeClr val="accent1">
                <a:alpha val="40000"/>
              </a:schemeClr>
            </a:glow>
            <a:softEdge rad="647700"/>
          </a:effectLst>
        </p:spPr>
      </p:pic>
    </p:spTree>
    <p:extLst>
      <p:ext uri="{BB962C8B-B14F-4D97-AF65-F5344CB8AC3E}">
        <p14:creationId xmlns:p14="http://schemas.microsoft.com/office/powerpoint/2010/main" val="375237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What is your church’s mission &amp;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4154984"/>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Do you know your church’s vision and mission?</a:t>
            </a:r>
          </a:p>
          <a:p>
            <a:pPr marL="571500" indent="-571500">
              <a:buFont typeface="Arial" panose="020B0604020202020204" pitchFamily="34" charset="0"/>
              <a:buChar char="•"/>
            </a:pPr>
            <a:endParaRPr lang="en-US" sz="4400" dirty="0">
              <a:solidFill>
                <a:srgbClr val="000000"/>
              </a:solidFill>
              <a:latin typeface="system-ui"/>
            </a:endParaRPr>
          </a:p>
          <a:p>
            <a:pPr marL="571500" indent="-571500">
              <a:buFont typeface="Arial" panose="020B0604020202020204" pitchFamily="34" charset="0"/>
              <a:buChar char="•"/>
            </a:pPr>
            <a:r>
              <a:rPr lang="en-US" sz="4400" dirty="0">
                <a:solidFill>
                  <a:srgbClr val="000000"/>
                </a:solidFill>
                <a:latin typeface="system-ui"/>
              </a:rPr>
              <a:t>Mission: </a:t>
            </a:r>
            <a:br>
              <a:rPr lang="en-US" b="1" dirty="0"/>
            </a:br>
            <a:r>
              <a:rPr lang="en-US" sz="4400" b="1" dirty="0"/>
              <a:t>"To Love, Nurture, Growth, and Witness in the name of our Lord Jesus Christ"</a:t>
            </a:r>
            <a:endParaRPr lang="en-US" sz="4400" dirty="0">
              <a:solidFill>
                <a:srgbClr val="000000"/>
              </a:solidFill>
              <a:latin typeface="system-ui"/>
            </a:endParaRPr>
          </a:p>
        </p:txBody>
      </p:sp>
      <p:pic>
        <p:nvPicPr>
          <p:cNvPr id="3" name="Picture 2">
            <a:extLst>
              <a:ext uri="{FF2B5EF4-FFF2-40B4-BE49-F238E27FC236}">
                <a16:creationId xmlns:a16="http://schemas.microsoft.com/office/drawing/2014/main" id="{F640954C-B8FA-DE1C-B36F-FF9875279195}"/>
              </a:ext>
            </a:extLst>
          </p:cNvPr>
          <p:cNvPicPr>
            <a:picLocks noChangeAspect="1"/>
          </p:cNvPicPr>
          <p:nvPr/>
        </p:nvPicPr>
        <p:blipFill>
          <a:blip r:embed="rId4"/>
          <a:stretch>
            <a:fillRect/>
          </a:stretch>
        </p:blipFill>
        <p:spPr>
          <a:xfrm>
            <a:off x="4271193" y="601426"/>
            <a:ext cx="7211275" cy="4056342"/>
          </a:xfrm>
          <a:prstGeom prst="rect">
            <a:avLst/>
          </a:prstGeom>
          <a:effectLst>
            <a:softEdge rad="1270000"/>
          </a:effectLst>
        </p:spPr>
      </p:pic>
    </p:spTree>
    <p:extLst>
      <p:ext uri="{BB962C8B-B14F-4D97-AF65-F5344CB8AC3E}">
        <p14:creationId xmlns:p14="http://schemas.microsoft.com/office/powerpoint/2010/main" val="17087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What is your church’s mission &amp;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4647426"/>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Vision: (values?, how?)</a:t>
            </a:r>
          </a:p>
          <a:p>
            <a:r>
              <a:rPr lang="en-US" sz="3600" dirty="0"/>
              <a:t>I. To be a LOVING congregation mean that we are committed ourselves to respecting, caring, sharing, helping, and visiting others.</a:t>
            </a:r>
            <a:br>
              <a:rPr lang="en-US" sz="3600" dirty="0"/>
            </a:br>
            <a:br>
              <a:rPr lang="en-US" sz="3600" dirty="0"/>
            </a:br>
            <a:r>
              <a:rPr lang="en-US" sz="3600" dirty="0"/>
              <a:t>II. To be a NURTURING congregation mean we are committed to teaching, praising, communicating and leading others.</a:t>
            </a:r>
            <a:endParaRPr lang="en-US" sz="4400" dirty="0">
              <a:solidFill>
                <a:srgbClr val="000000"/>
              </a:solidFill>
              <a:latin typeface="system-ui"/>
            </a:endParaRPr>
          </a:p>
        </p:txBody>
      </p:sp>
      <p:pic>
        <p:nvPicPr>
          <p:cNvPr id="4" name="Picture 3">
            <a:extLst>
              <a:ext uri="{FF2B5EF4-FFF2-40B4-BE49-F238E27FC236}">
                <a16:creationId xmlns:a16="http://schemas.microsoft.com/office/drawing/2014/main" id="{077199AC-A018-F91B-4B0D-584C8ED1AE9D}"/>
              </a:ext>
            </a:extLst>
          </p:cNvPr>
          <p:cNvPicPr>
            <a:picLocks noChangeAspect="1"/>
          </p:cNvPicPr>
          <p:nvPr/>
        </p:nvPicPr>
        <p:blipFill>
          <a:blip r:embed="rId4"/>
          <a:stretch>
            <a:fillRect/>
          </a:stretch>
        </p:blipFill>
        <p:spPr>
          <a:xfrm>
            <a:off x="7502013" y="4462492"/>
            <a:ext cx="4933451" cy="2773241"/>
          </a:xfrm>
          <a:prstGeom prst="rect">
            <a:avLst/>
          </a:prstGeom>
        </p:spPr>
      </p:pic>
    </p:spTree>
    <p:extLst>
      <p:ext uri="{BB962C8B-B14F-4D97-AF65-F5344CB8AC3E}">
        <p14:creationId xmlns:p14="http://schemas.microsoft.com/office/powerpoint/2010/main" val="34974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What is your church’s mission &amp; vision</a:t>
            </a:r>
          </a:p>
        </p:txBody>
      </p:sp>
      <p:sp>
        <p:nvSpPr>
          <p:cNvPr id="6" name="TextBox 5">
            <a:extLst>
              <a:ext uri="{FF2B5EF4-FFF2-40B4-BE49-F238E27FC236}">
                <a16:creationId xmlns:a16="http://schemas.microsoft.com/office/drawing/2014/main" id="{4284F13B-5DCF-4D3B-B5A7-527C43CB98F5}"/>
              </a:ext>
            </a:extLst>
          </p:cNvPr>
          <p:cNvSpPr txBox="1"/>
          <p:nvPr/>
        </p:nvSpPr>
        <p:spPr>
          <a:xfrm>
            <a:off x="1216818" y="1160115"/>
            <a:ext cx="10451307" cy="6986528"/>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Vision: </a:t>
            </a:r>
          </a:p>
          <a:p>
            <a:r>
              <a:rPr lang="en-US" sz="3600" dirty="0"/>
              <a:t>III. To be a GROWING congregation mean we are committed to prayer, focusing for growth in membership through evangelism, advertising, and marketing the grace of God in our community.</a:t>
            </a:r>
            <a:br>
              <a:rPr lang="en-US" sz="3600" dirty="0"/>
            </a:br>
            <a:br>
              <a:rPr lang="en-US" sz="3600" dirty="0"/>
            </a:br>
            <a:r>
              <a:rPr lang="en-US" sz="3600" dirty="0"/>
              <a:t>IV. To be a WITNESSING congregation mean we are committed to diversity, intercultural, and witness to all God's people here and around the world.</a:t>
            </a:r>
            <a:br>
              <a:rPr lang="en-US" dirty="0"/>
            </a:br>
            <a:r>
              <a:rPr lang="en-US" dirty="0"/>
              <a:t> </a:t>
            </a:r>
            <a:br>
              <a:rPr lang="en-US" dirty="0"/>
            </a:br>
            <a:br>
              <a:rPr lang="en-US" dirty="0"/>
            </a:br>
            <a:br>
              <a:rPr lang="en-US" dirty="0"/>
            </a:br>
            <a:br>
              <a:rPr lang="en-US" b="1" dirty="0"/>
            </a:br>
            <a:endParaRPr lang="en-US" sz="4400" dirty="0">
              <a:solidFill>
                <a:srgbClr val="000000"/>
              </a:solidFill>
              <a:latin typeface="system-ui"/>
            </a:endParaRPr>
          </a:p>
        </p:txBody>
      </p:sp>
    </p:spTree>
    <p:extLst>
      <p:ext uri="{BB962C8B-B14F-4D97-AF65-F5344CB8AC3E}">
        <p14:creationId xmlns:p14="http://schemas.microsoft.com/office/powerpoint/2010/main" val="31160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1754326"/>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Our Challenges:</a:t>
            </a:r>
          </a:p>
          <a:p>
            <a:r>
              <a:rPr lang="en-US" sz="5400" dirty="0">
                <a:effectLst>
                  <a:outerShdw blurRad="38100" dist="38100" dir="2700000" algn="tl">
                    <a:srgbClr val="000000">
                      <a:alpha val="43137"/>
                    </a:srgbClr>
                  </a:outerShdw>
                </a:effectLst>
              </a:rPr>
              <a:t>American Culture vs. Hmong Culture</a:t>
            </a:r>
          </a:p>
        </p:txBody>
      </p:sp>
      <p:sp>
        <p:nvSpPr>
          <p:cNvPr id="6" name="TextBox 5">
            <a:extLst>
              <a:ext uri="{FF2B5EF4-FFF2-40B4-BE49-F238E27FC236}">
                <a16:creationId xmlns:a16="http://schemas.microsoft.com/office/drawing/2014/main" id="{4284F13B-5DCF-4D3B-B5A7-527C43CB98F5}"/>
              </a:ext>
            </a:extLst>
          </p:cNvPr>
          <p:cNvSpPr txBox="1"/>
          <p:nvPr/>
        </p:nvSpPr>
        <p:spPr>
          <a:xfrm>
            <a:off x="1140618" y="1991111"/>
            <a:ext cx="10708481" cy="4154984"/>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The difference in understanding and adaptation to PLANNING, TIME, GOAL, WORK</a:t>
            </a:r>
          </a:p>
          <a:p>
            <a:pPr marL="571500" indent="-571500">
              <a:buFont typeface="Arial" panose="020B0604020202020204" pitchFamily="34" charset="0"/>
              <a:buChar char="•"/>
            </a:pPr>
            <a:r>
              <a:rPr lang="en-US" sz="4400" dirty="0">
                <a:solidFill>
                  <a:srgbClr val="000000"/>
                </a:solidFill>
                <a:latin typeface="system-ui"/>
              </a:rPr>
              <a:t>The difference in understanding of leadership and adaptation to responsibilities: PASTOR and CHAIRPERSON</a:t>
            </a:r>
          </a:p>
        </p:txBody>
      </p:sp>
    </p:spTree>
    <p:extLst>
      <p:ext uri="{BB962C8B-B14F-4D97-AF65-F5344CB8AC3E}">
        <p14:creationId xmlns:p14="http://schemas.microsoft.com/office/powerpoint/2010/main" val="112382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1" y="236785"/>
            <a:ext cx="11534774" cy="1754326"/>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rPr>
              <a:t>Our Challenges:</a:t>
            </a:r>
          </a:p>
          <a:p>
            <a:r>
              <a:rPr lang="en-US" sz="5400" dirty="0">
                <a:effectLst>
                  <a:outerShdw blurRad="38100" dist="38100" dir="2700000" algn="tl">
                    <a:srgbClr val="000000">
                      <a:alpha val="43137"/>
                    </a:srgbClr>
                  </a:outerShdw>
                </a:effectLst>
              </a:rPr>
              <a:t>American Culture vs. Hmong Culture</a:t>
            </a:r>
          </a:p>
        </p:txBody>
      </p:sp>
      <p:sp>
        <p:nvSpPr>
          <p:cNvPr id="6" name="TextBox 5">
            <a:extLst>
              <a:ext uri="{FF2B5EF4-FFF2-40B4-BE49-F238E27FC236}">
                <a16:creationId xmlns:a16="http://schemas.microsoft.com/office/drawing/2014/main" id="{4284F13B-5DCF-4D3B-B5A7-527C43CB98F5}"/>
              </a:ext>
            </a:extLst>
          </p:cNvPr>
          <p:cNvSpPr txBox="1"/>
          <p:nvPr/>
        </p:nvSpPr>
        <p:spPr>
          <a:xfrm>
            <a:off x="1140618" y="1991111"/>
            <a:ext cx="10708481" cy="4370427"/>
          </a:xfrm>
          <a:prstGeom prst="rect">
            <a:avLst/>
          </a:prstGeom>
          <a:noFill/>
        </p:spPr>
        <p:txBody>
          <a:bodyPr wrap="square">
            <a:spAutoFit/>
          </a:bodyPr>
          <a:lstStyle/>
          <a:p>
            <a:pPr marL="571500" indent="-571500">
              <a:buFont typeface="Arial" panose="020B0604020202020204" pitchFamily="34" charset="0"/>
              <a:buChar char="•"/>
            </a:pPr>
            <a:r>
              <a:rPr lang="en-US" sz="4400" dirty="0">
                <a:solidFill>
                  <a:srgbClr val="000000"/>
                </a:solidFill>
                <a:latin typeface="system-ui"/>
              </a:rPr>
              <a:t>Be conscious of the Society and Time we are in (driving culture, mindset, education, best practice)</a:t>
            </a:r>
          </a:p>
          <a:p>
            <a:pPr marL="571500" indent="-571500">
              <a:buFont typeface="Arial" panose="020B0604020202020204" pitchFamily="34" charset="0"/>
              <a:buChar char="•"/>
            </a:pPr>
            <a:endParaRPr lang="en-US" sz="1400" dirty="0">
              <a:solidFill>
                <a:srgbClr val="000000"/>
              </a:solidFill>
              <a:latin typeface="system-ui"/>
            </a:endParaRPr>
          </a:p>
          <a:p>
            <a:pPr marL="571500" indent="-571500">
              <a:buFont typeface="Arial" panose="020B0604020202020204" pitchFamily="34" charset="0"/>
              <a:buChar char="•"/>
            </a:pPr>
            <a:r>
              <a:rPr lang="en-US" sz="4400" dirty="0">
                <a:solidFill>
                  <a:srgbClr val="000000"/>
                </a:solidFill>
                <a:latin typeface="system-ui"/>
              </a:rPr>
              <a:t>Adaptation</a:t>
            </a:r>
          </a:p>
          <a:p>
            <a:pPr marL="1200150" lvl="1" indent="-742950">
              <a:buFont typeface="Arial" panose="020B0604020202020204" pitchFamily="34" charset="0"/>
              <a:buChar char="•"/>
            </a:pPr>
            <a:r>
              <a:rPr lang="en-US" sz="4400" dirty="0">
                <a:solidFill>
                  <a:srgbClr val="000000"/>
                </a:solidFill>
                <a:latin typeface="system-ui"/>
              </a:rPr>
              <a:t>Survival or growth</a:t>
            </a:r>
          </a:p>
          <a:p>
            <a:pPr marL="1200150" lvl="1" indent="-742950">
              <a:buFont typeface="Arial" panose="020B0604020202020204" pitchFamily="34" charset="0"/>
              <a:buChar char="•"/>
            </a:pPr>
            <a:r>
              <a:rPr lang="en-US" sz="4400" dirty="0">
                <a:solidFill>
                  <a:srgbClr val="000000"/>
                </a:solidFill>
                <a:latin typeface="system-ui"/>
              </a:rPr>
              <a:t>Best practice of church growth today</a:t>
            </a:r>
          </a:p>
        </p:txBody>
      </p:sp>
    </p:spTree>
    <p:extLst>
      <p:ext uri="{BB962C8B-B14F-4D97-AF65-F5344CB8AC3E}">
        <p14:creationId xmlns:p14="http://schemas.microsoft.com/office/powerpoint/2010/main" val="169216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86DE3-95C0-4F43-8A21-769E0EA14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contrast="-49000"/>
                    </a14:imgEffect>
                  </a14:imgLayer>
                </a14:imgProps>
              </a:ext>
              <a:ext uri="{28A0092B-C50C-407E-A947-70E740481C1C}">
                <a14:useLocalDpi xmlns:a14="http://schemas.microsoft.com/office/drawing/2010/main" val="0"/>
              </a:ext>
            </a:extLst>
          </a:blip>
          <a:stretch>
            <a:fillRect/>
          </a:stretch>
        </p:blipFill>
        <p:spPr>
          <a:xfrm>
            <a:off x="0" y="-152400"/>
            <a:ext cx="12236934" cy="8191500"/>
          </a:xfrm>
          <a:prstGeom prst="rect">
            <a:avLst/>
          </a:prstGeom>
        </p:spPr>
      </p:pic>
      <p:sp>
        <p:nvSpPr>
          <p:cNvPr id="2" name="TextBox 1">
            <a:extLst>
              <a:ext uri="{FF2B5EF4-FFF2-40B4-BE49-F238E27FC236}">
                <a16:creationId xmlns:a16="http://schemas.microsoft.com/office/drawing/2014/main" id="{1995E646-F4EF-4887-9F5F-CE696501EDED}"/>
              </a:ext>
            </a:extLst>
          </p:cNvPr>
          <p:cNvSpPr txBox="1"/>
          <p:nvPr/>
        </p:nvSpPr>
        <p:spPr>
          <a:xfrm>
            <a:off x="342900" y="236785"/>
            <a:ext cx="11000384" cy="1538883"/>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YOUR MUS HAVE A MISSION &amp; MUST BE CLEAR</a:t>
            </a:r>
          </a:p>
          <a:p>
            <a:pPr marL="571500" indent="-571500">
              <a:buFont typeface="Arial" panose="020B0604020202020204" pitchFamily="34" charset="0"/>
              <a:buChar char="•"/>
            </a:pPr>
            <a:endParaRPr lang="en-US" sz="1000" dirty="0"/>
          </a:p>
          <a:p>
            <a:pPr marL="571500" indent="-571500">
              <a:buFont typeface="Arial" panose="020B0604020202020204" pitchFamily="34" charset="0"/>
              <a:buChar char="•"/>
            </a:pPr>
            <a:r>
              <a:rPr lang="en-US" sz="4000" dirty="0"/>
              <a:t>Christopher Columbus, 1490</a:t>
            </a:r>
          </a:p>
        </p:txBody>
      </p:sp>
      <p:sp>
        <p:nvSpPr>
          <p:cNvPr id="6" name="TextBox 5">
            <a:extLst>
              <a:ext uri="{FF2B5EF4-FFF2-40B4-BE49-F238E27FC236}">
                <a16:creationId xmlns:a16="http://schemas.microsoft.com/office/drawing/2014/main" id="{7C8539A1-6286-43DF-AECF-F493E2102F5D}"/>
              </a:ext>
            </a:extLst>
          </p:cNvPr>
          <p:cNvSpPr txBox="1"/>
          <p:nvPr/>
        </p:nvSpPr>
        <p:spPr>
          <a:xfrm>
            <a:off x="4588040" y="1903958"/>
            <a:ext cx="7403935" cy="3785652"/>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202122"/>
                </a:solidFill>
                <a:effectLst/>
                <a:latin typeface="Arial" panose="020B0604020202020204" pitchFamily="34" charset="0"/>
              </a:rPr>
              <a:t>Born in </a:t>
            </a:r>
            <a:r>
              <a:rPr lang="en-US" sz="2400" b="0" i="0" dirty="0" err="1">
                <a:solidFill>
                  <a:srgbClr val="202122"/>
                </a:solidFill>
                <a:effectLst/>
                <a:latin typeface="Arial" panose="020B0604020202020204" pitchFamily="34" charset="0"/>
              </a:rPr>
              <a:t>Agust</a:t>
            </a:r>
            <a:r>
              <a:rPr lang="en-US" sz="2400" b="0" i="0" dirty="0">
                <a:solidFill>
                  <a:srgbClr val="202122"/>
                </a:solidFill>
                <a:effectLst/>
                <a:latin typeface="Arial" panose="020B0604020202020204" pitchFamily="34" charset="0"/>
              </a:rPr>
              <a:t> 31 October 1451, died 20 May 1506) was an Italian</a:t>
            </a:r>
            <a:r>
              <a:rPr lang="en-US" sz="2400" b="0" i="0" baseline="30000" dirty="0">
                <a:solidFill>
                  <a:srgbClr val="0645AD"/>
                </a:solidFill>
                <a:effectLst/>
                <a:latin typeface="Arial" panose="020B0604020202020204" pitchFamily="34" charset="0"/>
              </a:rPr>
              <a:t>  </a:t>
            </a:r>
            <a:r>
              <a:rPr lang="en-US" sz="2400" b="0" i="0" dirty="0">
                <a:solidFill>
                  <a:srgbClr val="202122"/>
                </a:solidFill>
                <a:effectLst/>
                <a:latin typeface="Arial" panose="020B0604020202020204" pitchFamily="34" charset="0"/>
              </a:rPr>
              <a:t>explorer and navigator who completed </a:t>
            </a:r>
            <a:r>
              <a:rPr lang="en-US" sz="2400" b="0" i="0" u="none" strike="noStrike" dirty="0">
                <a:solidFill>
                  <a:srgbClr val="0645AD"/>
                </a:solidFill>
                <a:effectLst/>
                <a:latin typeface="Arial" panose="020B0604020202020204" pitchFamily="34" charset="0"/>
                <a:hlinkClick r:id="rId4" tooltip="Voyages of Christopher Columbus"/>
              </a:rPr>
              <a:t>four voyages across the Atlantic Ocean</a:t>
            </a:r>
            <a:endParaRPr lang="en-US" sz="2400" u="none" strike="noStrike" dirty="0">
              <a:solidFill>
                <a:srgbClr val="202122"/>
              </a:solidFill>
              <a:latin typeface="Arial" panose="020B0604020202020204" pitchFamily="34" charset="0"/>
            </a:endParaRPr>
          </a:p>
          <a:p>
            <a:pPr marL="342900" indent="-342900">
              <a:buFont typeface="Arial" panose="020B0604020202020204" pitchFamily="34" charset="0"/>
              <a:buChar char="•"/>
            </a:pPr>
            <a:r>
              <a:rPr lang="en-US" sz="2400" dirty="0">
                <a:solidFill>
                  <a:srgbClr val="202122"/>
                </a:solidFill>
                <a:latin typeface="Arial" panose="020B0604020202020204" pitchFamily="34" charset="0"/>
              </a:rPr>
              <a:t>Opened</a:t>
            </a:r>
            <a:r>
              <a:rPr lang="en-US" sz="2400" b="0" i="0" dirty="0">
                <a:solidFill>
                  <a:srgbClr val="202122"/>
                </a:solidFill>
                <a:effectLst/>
                <a:latin typeface="Arial" panose="020B0604020202020204" pitchFamily="34" charset="0"/>
              </a:rPr>
              <a:t> the way for the widespread European </a:t>
            </a:r>
            <a:r>
              <a:rPr lang="en-US" sz="2400" b="0" i="0" u="none" strike="noStrike" dirty="0">
                <a:solidFill>
                  <a:srgbClr val="0645AD"/>
                </a:solidFill>
                <a:effectLst/>
                <a:latin typeface="Arial" panose="020B0604020202020204" pitchFamily="34" charset="0"/>
                <a:hlinkClick r:id="rId5" tooltip="Age of Discovery"/>
              </a:rPr>
              <a:t>exploration</a:t>
            </a:r>
            <a:r>
              <a:rPr lang="en-US" sz="2400" b="0" i="0" dirty="0">
                <a:solidFill>
                  <a:srgbClr val="202122"/>
                </a:solidFill>
                <a:effectLst/>
                <a:latin typeface="Arial" panose="020B0604020202020204" pitchFamily="34" charset="0"/>
              </a:rPr>
              <a:t> and </a:t>
            </a:r>
            <a:r>
              <a:rPr lang="en-US" sz="2400" b="0" i="0" u="none" strike="noStrike" dirty="0">
                <a:solidFill>
                  <a:srgbClr val="0645AD"/>
                </a:solidFill>
                <a:effectLst/>
                <a:latin typeface="Arial" panose="020B0604020202020204" pitchFamily="34" charset="0"/>
                <a:hlinkClick r:id="rId6" tooltip="Colonization of the Americas"/>
              </a:rPr>
              <a:t>colonization of the Americas</a:t>
            </a:r>
            <a:r>
              <a:rPr lang="en-US" sz="2400" b="0" i="0" dirty="0">
                <a:solidFill>
                  <a:srgbClr val="202122"/>
                </a:solidFill>
                <a:effectLst/>
                <a:latin typeface="Arial" panose="020B0604020202020204" pitchFamily="34" charset="0"/>
              </a:rPr>
              <a:t>.</a:t>
            </a:r>
          </a:p>
          <a:p>
            <a:pPr marL="342900" indent="-342900">
              <a:buFont typeface="Arial" panose="020B0604020202020204" pitchFamily="34" charset="0"/>
              <a:buChar char="•"/>
            </a:pPr>
            <a:r>
              <a:rPr lang="en-US" sz="2400" b="0" i="0" dirty="0">
                <a:solidFill>
                  <a:srgbClr val="202122"/>
                </a:solidFill>
                <a:effectLst/>
                <a:latin typeface="Arial" panose="020B0604020202020204" pitchFamily="34" charset="0"/>
              </a:rPr>
              <a:t>His expeditions, sponsored by the </a:t>
            </a:r>
            <a:r>
              <a:rPr lang="en-US" sz="2400" b="0" i="0" u="none" strike="noStrike" dirty="0">
                <a:solidFill>
                  <a:srgbClr val="0645AD"/>
                </a:solidFill>
                <a:effectLst/>
                <a:latin typeface="Arial" panose="020B0604020202020204" pitchFamily="34" charset="0"/>
                <a:hlinkClick r:id="rId7" tooltip="Catholic Monarchs of Spain"/>
              </a:rPr>
              <a:t>Catholic Monarchs of Spain</a:t>
            </a:r>
            <a:r>
              <a:rPr lang="en-US" sz="2400" b="0" i="0" dirty="0">
                <a:solidFill>
                  <a:srgbClr val="202122"/>
                </a:solidFill>
                <a:effectLst/>
                <a:latin typeface="Arial" panose="020B0604020202020204" pitchFamily="34" charset="0"/>
              </a:rPr>
              <a:t>, were the first European contact with the Caribbean, Central America, and </a:t>
            </a:r>
            <a:r>
              <a:rPr lang="en-US" sz="2400" b="0" i="0" u="none" strike="noStrike" dirty="0">
                <a:solidFill>
                  <a:srgbClr val="0645AD"/>
                </a:solidFill>
                <a:effectLst/>
                <a:latin typeface="Arial" panose="020B0604020202020204" pitchFamily="34" charset="0"/>
                <a:hlinkClick r:id="rId8" tooltip="South America"/>
              </a:rPr>
              <a:t>South America</a:t>
            </a:r>
            <a:r>
              <a:rPr lang="en-US" sz="2400" b="0" i="0" dirty="0">
                <a:solidFill>
                  <a:srgbClr val="202122"/>
                </a:solidFill>
                <a:effectLst/>
                <a:latin typeface="Arial" panose="020B0604020202020204" pitchFamily="34" charset="0"/>
              </a:rPr>
              <a:t>.</a:t>
            </a:r>
            <a:endParaRPr lang="en-US" sz="2400" dirty="0"/>
          </a:p>
        </p:txBody>
      </p:sp>
      <p:pic>
        <p:nvPicPr>
          <p:cNvPr id="7" name="Picture 6">
            <a:extLst>
              <a:ext uri="{FF2B5EF4-FFF2-40B4-BE49-F238E27FC236}">
                <a16:creationId xmlns:a16="http://schemas.microsoft.com/office/drawing/2014/main" id="{B253920F-49FB-C0D4-FA96-BE0B849B30D3}"/>
              </a:ext>
            </a:extLst>
          </p:cNvPr>
          <p:cNvPicPr>
            <a:picLocks noChangeAspect="1"/>
          </p:cNvPicPr>
          <p:nvPr/>
        </p:nvPicPr>
        <p:blipFill>
          <a:blip r:embed="rId9"/>
          <a:stretch>
            <a:fillRect/>
          </a:stretch>
        </p:blipFill>
        <p:spPr>
          <a:xfrm>
            <a:off x="243840" y="2067317"/>
            <a:ext cx="4344200" cy="2933700"/>
          </a:xfrm>
          <a:prstGeom prst="rect">
            <a:avLst/>
          </a:prstGeom>
        </p:spPr>
      </p:pic>
    </p:spTree>
    <p:extLst>
      <p:ext uri="{BB962C8B-B14F-4D97-AF65-F5344CB8AC3E}">
        <p14:creationId xmlns:p14="http://schemas.microsoft.com/office/powerpoint/2010/main" val="24198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TotalTime>
  <Words>2897</Words>
  <Application>Microsoft Office PowerPoint</Application>
  <PresentationFormat>Widescreen</PresentationFormat>
  <Paragraphs>200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Roboto</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Tsuker Yang</dc:creator>
  <cp:lastModifiedBy>Lao Moua</cp:lastModifiedBy>
  <cp:revision>119</cp:revision>
  <cp:lastPrinted>2024-12-02T20:57:34Z</cp:lastPrinted>
  <dcterms:created xsi:type="dcterms:W3CDTF">2022-03-21T18:38:42Z</dcterms:created>
  <dcterms:modified xsi:type="dcterms:W3CDTF">2024-12-03T22:18:12Z</dcterms:modified>
</cp:coreProperties>
</file>